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4"/>
  </p:notesMasterIdLst>
  <p:handoutMasterIdLst>
    <p:handoutMasterId r:id="rId15"/>
  </p:handoutMasterIdLst>
  <p:sldIdLst>
    <p:sldId id="257" r:id="rId2"/>
    <p:sldId id="315" r:id="rId3"/>
    <p:sldId id="313" r:id="rId4"/>
    <p:sldId id="367" r:id="rId5"/>
    <p:sldId id="365" r:id="rId6"/>
    <p:sldId id="304" r:id="rId7"/>
    <p:sldId id="338" r:id="rId8"/>
    <p:sldId id="320" r:id="rId9"/>
    <p:sldId id="346" r:id="rId10"/>
    <p:sldId id="358" r:id="rId11"/>
    <p:sldId id="369" r:id="rId12"/>
    <p:sldId id="370" r:id="rId1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9F6319D-6A47-4A0C-A927-13AA6D10126E}">
          <p14:sldIdLst>
            <p14:sldId id="257"/>
            <p14:sldId id="315"/>
            <p14:sldId id="313"/>
            <p14:sldId id="367"/>
            <p14:sldId id="365"/>
            <p14:sldId id="304"/>
            <p14:sldId id="338"/>
            <p14:sldId id="320"/>
            <p14:sldId id="346"/>
            <p14:sldId id="358"/>
            <p14:sldId id="369"/>
            <p14:sldId id="37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Hilary Patroba" initials="DHP" lastIdx="13" clrIdx="0">
    <p:extLst>
      <p:ext uri="{19B8F6BF-5375-455C-9EA6-DF929625EA0E}">
        <p15:presenceInfo xmlns:p15="http://schemas.microsoft.com/office/powerpoint/2012/main" userId="S-1-5-21-2331368048-1159348706-629041991-2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C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83" d="100"/>
          <a:sy n="8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napToGrid="0">
      <p:cViewPr varScale="1">
        <p:scale>
          <a:sx n="66" d="100"/>
          <a:sy n="66" d="100"/>
        </p:scale>
        <p:origin x="23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4T10:27:57.024" idx="5">
    <p:pos x="7250" y="3305"/>
    <p:text>add</p:text>
    <p:extLst>
      <p:ext uri="{C676402C-5697-4E1C-873F-D02D1690AC5C}">
        <p15:threadingInfo xmlns:p15="http://schemas.microsoft.com/office/powerpoint/2012/main" timeZoneBias="-180"/>
      </p:ext>
    </p:extLst>
  </p:cm>
</p:cmLst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7D41F-07AF-47F0-8D6F-BA6B1724F47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750A5-1CC3-441E-B216-B95236961EB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/>
          <a:r>
            <a:rPr lang="en-GB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Salaries and Remuneration Commission is established under Article 230 of the Constitution of Kenya, and mandated to: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26F8F5-3DAA-46F0-9D6A-9FD0D7480A8F}" type="parTrans" cxnId="{02987320-AB6E-4C48-B07B-3A9CC79BE548}">
      <dgm:prSet/>
      <dgm:spPr/>
      <dgm:t>
        <a:bodyPr/>
        <a:lstStyle/>
        <a:p>
          <a:endParaRPr lang="en-US"/>
        </a:p>
      </dgm:t>
    </dgm:pt>
    <dgm:pt modelId="{06BAF604-F829-492D-ACD8-9B822A0E080D}" type="sibTrans" cxnId="{02987320-AB6E-4C48-B07B-3A9CC79BE548}">
      <dgm:prSet/>
      <dgm:spPr/>
      <dgm:t>
        <a:bodyPr/>
        <a:lstStyle/>
        <a:p>
          <a:endParaRPr lang="en-US"/>
        </a:p>
      </dgm:t>
    </dgm:pt>
    <dgm:pt modelId="{5C86D7A6-308F-4470-9321-ABA9AF6480E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GB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Set and regularly review the remuneration and benefits of </a:t>
          </a:r>
          <a:r>
            <a:rPr lang="en-GB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all State Officers</a:t>
          </a:r>
          <a:r>
            <a:rPr lang="en-GB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; and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39D6CD8-9804-4E7C-BADA-AF87396CA3E5}" type="parTrans" cxnId="{46F1ADBA-DDDF-4B31-9BB0-2AAC1AB111A9}">
      <dgm:prSet/>
      <dgm:spPr/>
      <dgm:t>
        <a:bodyPr/>
        <a:lstStyle/>
        <a:p>
          <a:endParaRPr lang="en-US"/>
        </a:p>
      </dgm:t>
    </dgm:pt>
    <dgm:pt modelId="{459E9C47-ADC4-4338-93AB-2CC14A72F04E}" type="sibTrans" cxnId="{46F1ADBA-DDDF-4B31-9BB0-2AAC1AB111A9}">
      <dgm:prSet/>
      <dgm:spPr/>
      <dgm:t>
        <a:bodyPr/>
        <a:lstStyle/>
        <a:p>
          <a:endParaRPr lang="en-US"/>
        </a:p>
      </dgm:t>
    </dgm:pt>
    <dgm:pt modelId="{147B09AF-0F9D-45A4-9626-C7DD9B50937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GB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Advise the national and county governments on the remuneration and benefits of </a:t>
          </a:r>
          <a:r>
            <a:rPr lang="en-GB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all other public officers</a:t>
          </a:r>
          <a:r>
            <a: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  </a:t>
          </a:r>
          <a:endParaRPr lang="en-US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59AC220-BE6B-4BBE-9DDA-6E9667573D5A}" type="parTrans" cxnId="{EA38702C-B3E2-4D5C-A207-9EF42B0AB59F}">
      <dgm:prSet/>
      <dgm:spPr/>
      <dgm:t>
        <a:bodyPr/>
        <a:lstStyle/>
        <a:p>
          <a:endParaRPr lang="en-US"/>
        </a:p>
      </dgm:t>
    </dgm:pt>
    <dgm:pt modelId="{E1E451AA-2A68-4AC6-BA61-D8909104A1EB}" type="sibTrans" cxnId="{EA38702C-B3E2-4D5C-A207-9EF42B0AB59F}">
      <dgm:prSet/>
      <dgm:spPr/>
      <dgm:t>
        <a:bodyPr/>
        <a:lstStyle/>
        <a:p>
          <a:endParaRPr lang="en-US"/>
        </a:p>
      </dgm:t>
    </dgm:pt>
    <dgm:pt modelId="{4CB036BD-A5C1-4C0D-B77E-8FAF98F44266}" type="pres">
      <dgm:prSet presAssocID="{D7A7D41F-07AF-47F0-8D6F-BA6B1724F47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088E02-2AA8-4C4E-BC41-6AC07A59DE42}" type="pres">
      <dgm:prSet presAssocID="{372750A5-1CC3-441E-B216-B95236961EBB}" presName="root1" presStyleCnt="0"/>
      <dgm:spPr/>
    </dgm:pt>
    <dgm:pt modelId="{3EE3004E-4D82-4193-9A7C-7DEEC7A1E9EA}" type="pres">
      <dgm:prSet presAssocID="{372750A5-1CC3-441E-B216-B95236961EBB}" presName="LevelOneTextNode" presStyleLbl="node0" presStyleIdx="0" presStyleCnt="1" custScaleX="127549" custScaleY="129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D5DCBA-D2C5-41B9-AC08-1609CA248505}" type="pres">
      <dgm:prSet presAssocID="{372750A5-1CC3-441E-B216-B95236961EBB}" presName="level2hierChild" presStyleCnt="0"/>
      <dgm:spPr/>
    </dgm:pt>
    <dgm:pt modelId="{A620A03A-420A-46CE-81C0-67BEB417B80C}" type="pres">
      <dgm:prSet presAssocID="{739D6CD8-9804-4E7C-BADA-AF87396CA3E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26B365-681F-4AF0-ABC3-9585FA10FCC9}" type="pres">
      <dgm:prSet presAssocID="{739D6CD8-9804-4E7C-BADA-AF87396CA3E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F952841-D1BD-48EE-9BEC-9440030F7AD4}" type="pres">
      <dgm:prSet presAssocID="{5C86D7A6-308F-4470-9321-ABA9AF6480E0}" presName="root2" presStyleCnt="0"/>
      <dgm:spPr/>
    </dgm:pt>
    <dgm:pt modelId="{ADD66DAB-CDDC-4559-B1EC-C3934923F718}" type="pres">
      <dgm:prSet presAssocID="{5C86D7A6-308F-4470-9321-ABA9AF6480E0}" presName="LevelTwoTextNode" presStyleLbl="node2" presStyleIdx="0" presStyleCnt="2" custLinFactNeighborX="-15761" custLinFactNeighborY="-176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833415-1054-4274-9C05-403B0AA291AF}" type="pres">
      <dgm:prSet presAssocID="{5C86D7A6-308F-4470-9321-ABA9AF6480E0}" presName="level3hierChild" presStyleCnt="0"/>
      <dgm:spPr/>
    </dgm:pt>
    <dgm:pt modelId="{328CFA2F-07A6-4942-AE19-256470BCA23C}" type="pres">
      <dgm:prSet presAssocID="{459AC220-BE6B-4BBE-9DDA-6E9667573D5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B7B9489-C2B3-4184-9D59-C168E5119921}" type="pres">
      <dgm:prSet presAssocID="{459AC220-BE6B-4BBE-9DDA-6E9667573D5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C7CDBBF-3644-45BE-9DC7-2619A538D238}" type="pres">
      <dgm:prSet presAssocID="{147B09AF-0F9D-45A4-9626-C7DD9B50937F}" presName="root2" presStyleCnt="0"/>
      <dgm:spPr/>
    </dgm:pt>
    <dgm:pt modelId="{45BAFF69-52C2-4CD5-8FFA-DB9F7B2FFB40}" type="pres">
      <dgm:prSet presAssocID="{147B09AF-0F9D-45A4-9626-C7DD9B50937F}" presName="LevelTwoTextNode" presStyleLbl="node2" presStyleIdx="1" presStyleCnt="2" custLinFactNeighborX="-11682" custLinFactNeighborY="75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99EF3B-BD62-4EB9-A264-CE28F9AEBC8A}" type="pres">
      <dgm:prSet presAssocID="{147B09AF-0F9D-45A4-9626-C7DD9B50937F}" presName="level3hierChild" presStyleCnt="0"/>
      <dgm:spPr/>
    </dgm:pt>
  </dgm:ptLst>
  <dgm:cxnLst>
    <dgm:cxn modelId="{EC503BB5-8873-4F8C-8772-0B69F15F6399}" type="presOf" srcId="{459AC220-BE6B-4BBE-9DDA-6E9667573D5A}" destId="{7B7B9489-C2B3-4184-9D59-C168E5119921}" srcOrd="1" destOrd="0" presId="urn:microsoft.com/office/officeart/2005/8/layout/hierarchy2"/>
    <dgm:cxn modelId="{5260F4F5-4C31-4893-85B4-9F5A14F4D9AF}" type="presOf" srcId="{739D6CD8-9804-4E7C-BADA-AF87396CA3E5}" destId="{A620A03A-420A-46CE-81C0-67BEB417B80C}" srcOrd="0" destOrd="0" presId="urn:microsoft.com/office/officeart/2005/8/layout/hierarchy2"/>
    <dgm:cxn modelId="{02987320-AB6E-4C48-B07B-3A9CC79BE548}" srcId="{D7A7D41F-07AF-47F0-8D6F-BA6B1724F47C}" destId="{372750A5-1CC3-441E-B216-B95236961EBB}" srcOrd="0" destOrd="0" parTransId="{C626F8F5-3DAA-46F0-9D6A-9FD0D7480A8F}" sibTransId="{06BAF604-F829-492D-ACD8-9B822A0E080D}"/>
    <dgm:cxn modelId="{0CC5FF80-10C4-43CC-ADE4-822570E97347}" type="presOf" srcId="{739D6CD8-9804-4E7C-BADA-AF87396CA3E5}" destId="{8326B365-681F-4AF0-ABC3-9585FA10FCC9}" srcOrd="1" destOrd="0" presId="urn:microsoft.com/office/officeart/2005/8/layout/hierarchy2"/>
    <dgm:cxn modelId="{91159436-447C-4FB2-8144-752C1C1A3C88}" type="presOf" srcId="{372750A5-1CC3-441E-B216-B95236961EBB}" destId="{3EE3004E-4D82-4193-9A7C-7DEEC7A1E9EA}" srcOrd="0" destOrd="0" presId="urn:microsoft.com/office/officeart/2005/8/layout/hierarchy2"/>
    <dgm:cxn modelId="{791F4FF3-DA80-48D4-AEA0-CEA956F90B9F}" type="presOf" srcId="{D7A7D41F-07AF-47F0-8D6F-BA6B1724F47C}" destId="{4CB036BD-A5C1-4C0D-B77E-8FAF98F44266}" srcOrd="0" destOrd="0" presId="urn:microsoft.com/office/officeart/2005/8/layout/hierarchy2"/>
    <dgm:cxn modelId="{EA38702C-B3E2-4D5C-A207-9EF42B0AB59F}" srcId="{372750A5-1CC3-441E-B216-B95236961EBB}" destId="{147B09AF-0F9D-45A4-9626-C7DD9B50937F}" srcOrd="1" destOrd="0" parTransId="{459AC220-BE6B-4BBE-9DDA-6E9667573D5A}" sibTransId="{E1E451AA-2A68-4AC6-BA61-D8909104A1EB}"/>
    <dgm:cxn modelId="{46F1ADBA-DDDF-4B31-9BB0-2AAC1AB111A9}" srcId="{372750A5-1CC3-441E-B216-B95236961EBB}" destId="{5C86D7A6-308F-4470-9321-ABA9AF6480E0}" srcOrd="0" destOrd="0" parTransId="{739D6CD8-9804-4E7C-BADA-AF87396CA3E5}" sibTransId="{459E9C47-ADC4-4338-93AB-2CC14A72F04E}"/>
    <dgm:cxn modelId="{00371219-5AC2-4F83-9378-0BAFDCDF825C}" type="presOf" srcId="{459AC220-BE6B-4BBE-9DDA-6E9667573D5A}" destId="{328CFA2F-07A6-4942-AE19-256470BCA23C}" srcOrd="0" destOrd="0" presId="urn:microsoft.com/office/officeart/2005/8/layout/hierarchy2"/>
    <dgm:cxn modelId="{E7832897-7B39-494F-ADAE-3012E7EE6208}" type="presOf" srcId="{5C86D7A6-308F-4470-9321-ABA9AF6480E0}" destId="{ADD66DAB-CDDC-4559-B1EC-C3934923F718}" srcOrd="0" destOrd="0" presId="urn:microsoft.com/office/officeart/2005/8/layout/hierarchy2"/>
    <dgm:cxn modelId="{2A475456-3F27-48DF-A68B-5DF267E58572}" type="presOf" srcId="{147B09AF-0F9D-45A4-9626-C7DD9B50937F}" destId="{45BAFF69-52C2-4CD5-8FFA-DB9F7B2FFB40}" srcOrd="0" destOrd="0" presId="urn:microsoft.com/office/officeart/2005/8/layout/hierarchy2"/>
    <dgm:cxn modelId="{139071A3-6412-4A6D-A058-6D86711BBC62}" type="presParOf" srcId="{4CB036BD-A5C1-4C0D-B77E-8FAF98F44266}" destId="{B4088E02-2AA8-4C4E-BC41-6AC07A59DE42}" srcOrd="0" destOrd="0" presId="urn:microsoft.com/office/officeart/2005/8/layout/hierarchy2"/>
    <dgm:cxn modelId="{213B434C-C421-4E30-8442-CB04CACB5AD1}" type="presParOf" srcId="{B4088E02-2AA8-4C4E-BC41-6AC07A59DE42}" destId="{3EE3004E-4D82-4193-9A7C-7DEEC7A1E9EA}" srcOrd="0" destOrd="0" presId="urn:microsoft.com/office/officeart/2005/8/layout/hierarchy2"/>
    <dgm:cxn modelId="{D5B19B94-EA56-422E-BCC7-7709E5DE14FB}" type="presParOf" srcId="{B4088E02-2AA8-4C4E-BC41-6AC07A59DE42}" destId="{34D5DCBA-D2C5-41B9-AC08-1609CA248505}" srcOrd="1" destOrd="0" presId="urn:microsoft.com/office/officeart/2005/8/layout/hierarchy2"/>
    <dgm:cxn modelId="{DA823EC3-6A52-4A82-B584-85932CA67A51}" type="presParOf" srcId="{34D5DCBA-D2C5-41B9-AC08-1609CA248505}" destId="{A620A03A-420A-46CE-81C0-67BEB417B80C}" srcOrd="0" destOrd="0" presId="urn:microsoft.com/office/officeart/2005/8/layout/hierarchy2"/>
    <dgm:cxn modelId="{44652129-C2E1-475E-B5F4-70A49FB1EB45}" type="presParOf" srcId="{A620A03A-420A-46CE-81C0-67BEB417B80C}" destId="{8326B365-681F-4AF0-ABC3-9585FA10FCC9}" srcOrd="0" destOrd="0" presId="urn:microsoft.com/office/officeart/2005/8/layout/hierarchy2"/>
    <dgm:cxn modelId="{F983C044-7C8B-4185-BAB2-A8C4E6427443}" type="presParOf" srcId="{34D5DCBA-D2C5-41B9-AC08-1609CA248505}" destId="{8F952841-D1BD-48EE-9BEC-9440030F7AD4}" srcOrd="1" destOrd="0" presId="urn:microsoft.com/office/officeart/2005/8/layout/hierarchy2"/>
    <dgm:cxn modelId="{19BC1353-7B61-4191-A103-2E78F9B0FAE6}" type="presParOf" srcId="{8F952841-D1BD-48EE-9BEC-9440030F7AD4}" destId="{ADD66DAB-CDDC-4559-B1EC-C3934923F718}" srcOrd="0" destOrd="0" presId="urn:microsoft.com/office/officeart/2005/8/layout/hierarchy2"/>
    <dgm:cxn modelId="{866B03C0-44D6-49B1-BD1E-D35892893988}" type="presParOf" srcId="{8F952841-D1BD-48EE-9BEC-9440030F7AD4}" destId="{8E833415-1054-4274-9C05-403B0AA291AF}" srcOrd="1" destOrd="0" presId="urn:microsoft.com/office/officeart/2005/8/layout/hierarchy2"/>
    <dgm:cxn modelId="{E790D5C1-9510-44FD-90B5-F75C7DB8EE5B}" type="presParOf" srcId="{34D5DCBA-D2C5-41B9-AC08-1609CA248505}" destId="{328CFA2F-07A6-4942-AE19-256470BCA23C}" srcOrd="2" destOrd="0" presId="urn:microsoft.com/office/officeart/2005/8/layout/hierarchy2"/>
    <dgm:cxn modelId="{3A15CCAD-9D03-421C-84B8-505D0603F47F}" type="presParOf" srcId="{328CFA2F-07A6-4942-AE19-256470BCA23C}" destId="{7B7B9489-C2B3-4184-9D59-C168E5119921}" srcOrd="0" destOrd="0" presId="urn:microsoft.com/office/officeart/2005/8/layout/hierarchy2"/>
    <dgm:cxn modelId="{3753F07A-8689-4553-B0EE-A77ED1102663}" type="presParOf" srcId="{34D5DCBA-D2C5-41B9-AC08-1609CA248505}" destId="{BC7CDBBF-3644-45BE-9DC7-2619A538D238}" srcOrd="3" destOrd="0" presId="urn:microsoft.com/office/officeart/2005/8/layout/hierarchy2"/>
    <dgm:cxn modelId="{4A289155-9327-4926-B9E4-C4D3470BD15E}" type="presParOf" srcId="{BC7CDBBF-3644-45BE-9DC7-2619A538D238}" destId="{45BAFF69-52C2-4CD5-8FFA-DB9F7B2FFB40}" srcOrd="0" destOrd="0" presId="urn:microsoft.com/office/officeart/2005/8/layout/hierarchy2"/>
    <dgm:cxn modelId="{E7FD72DC-AFAE-4803-BEA3-C6257B592261}" type="presParOf" srcId="{BC7CDBBF-3644-45BE-9DC7-2619A538D238}" destId="{0B99EF3B-BD62-4EB9-A264-CE28F9AEBC8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707A6C-5133-4268-8876-4847821A2D4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29248A-947C-4206-AC31-48EDBB4572E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Fiscal sustainability of the total public compensation wage bill;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8F23E3-F933-4DDC-8808-0BBCA3927F01}" type="parTrans" cxnId="{3013682C-DC72-4050-B29A-912818D240B8}">
      <dgm:prSet/>
      <dgm:spPr/>
      <dgm:t>
        <a:bodyPr/>
        <a:lstStyle/>
        <a:p>
          <a:endParaRPr lang="en-US"/>
        </a:p>
      </dgm:t>
    </dgm:pt>
    <dgm:pt modelId="{D3272A02-35DB-4D52-8065-22D6456693AD}" type="sibTrans" cxnId="{3013682C-DC72-4050-B29A-912818D240B8}">
      <dgm:prSet/>
      <dgm:spPr/>
      <dgm:t>
        <a:bodyPr/>
        <a:lstStyle/>
        <a:p>
          <a:endParaRPr lang="en-US"/>
        </a:p>
      </dgm:t>
    </dgm:pt>
    <dgm:pt modelId="{F4D9D160-7135-4FAF-9F61-E54E927719A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Attraction and retention of requisite skills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FF3C434-C5A3-42EE-BF05-C1606C679309}" type="parTrans" cxnId="{20E44536-2138-43CB-8A34-ECC9DA5C00BB}">
      <dgm:prSet/>
      <dgm:spPr/>
      <dgm:t>
        <a:bodyPr/>
        <a:lstStyle/>
        <a:p>
          <a:endParaRPr lang="en-US"/>
        </a:p>
      </dgm:t>
    </dgm:pt>
    <dgm:pt modelId="{8730D007-52C8-41A6-A3F4-17CB89D1751F}" type="sibTrans" cxnId="{20E44536-2138-43CB-8A34-ECC9DA5C00BB}">
      <dgm:prSet/>
      <dgm:spPr/>
      <dgm:t>
        <a:bodyPr/>
        <a:lstStyle/>
        <a:p>
          <a:endParaRPr lang="en-US"/>
        </a:p>
      </dgm:t>
    </dgm:pt>
    <dgm:pt modelId="{9F110088-A7A7-4E3A-B308-D9E931EE39D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Recognizing productivity and performance</a:t>
          </a:r>
          <a:r>
            <a:rPr lang="en-GB" sz="2400" dirty="0" smtClean="0">
              <a:solidFill>
                <a:schemeClr val="tx1"/>
              </a:solidFill>
              <a:latin typeface="+mj-lt"/>
            </a:rPr>
            <a:t>; </a:t>
          </a:r>
          <a:endParaRPr lang="en-US" sz="2400" dirty="0">
            <a:solidFill>
              <a:schemeClr val="tx1"/>
            </a:solidFill>
          </a:endParaRPr>
        </a:p>
      </dgm:t>
    </dgm:pt>
    <dgm:pt modelId="{ED2F62E4-E641-4799-841C-64C5859E58E2}" type="parTrans" cxnId="{4A1ECE4E-D6CB-4F85-A4FE-ED1EA18E4DF4}">
      <dgm:prSet/>
      <dgm:spPr/>
      <dgm:t>
        <a:bodyPr/>
        <a:lstStyle/>
        <a:p>
          <a:endParaRPr lang="en-US"/>
        </a:p>
      </dgm:t>
    </dgm:pt>
    <dgm:pt modelId="{D0C90B5B-13F4-44E6-99D5-0763FEB90ADA}" type="sibTrans" cxnId="{4A1ECE4E-D6CB-4F85-A4FE-ED1EA18E4DF4}">
      <dgm:prSet/>
      <dgm:spPr/>
      <dgm:t>
        <a:bodyPr/>
        <a:lstStyle/>
        <a:p>
          <a:endParaRPr lang="en-US"/>
        </a:p>
      </dgm:t>
    </dgm:pt>
    <dgm:pt modelId="{1186E270-0E4C-493D-B1E4-9256E55D13E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Transparency and fairness; and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7500E56-6D81-4158-9F8D-884334583F76}" type="parTrans" cxnId="{88464A09-58E3-4164-BD55-F5C75A313821}">
      <dgm:prSet/>
      <dgm:spPr/>
      <dgm:t>
        <a:bodyPr/>
        <a:lstStyle/>
        <a:p>
          <a:endParaRPr lang="en-US"/>
        </a:p>
      </dgm:t>
    </dgm:pt>
    <dgm:pt modelId="{91B3377D-9893-482C-B6D9-1DC06110BB9F}" type="sibTrans" cxnId="{88464A09-58E3-4164-BD55-F5C75A313821}">
      <dgm:prSet/>
      <dgm:spPr/>
      <dgm:t>
        <a:bodyPr/>
        <a:lstStyle/>
        <a:p>
          <a:endParaRPr lang="en-US"/>
        </a:p>
      </dgm:t>
    </dgm:pt>
    <dgm:pt modelId="{54816C7D-E02A-4AA9-B0F9-D8EDFCEC247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Equal remuneration to persons for work of equal value (Section 12 (1) of SRC Act, 2011.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B7D1B44-23F0-43F2-9E81-014E420DD16F}" type="parTrans" cxnId="{A438125A-0E44-4C33-8C42-ED75E531E095}">
      <dgm:prSet/>
      <dgm:spPr/>
      <dgm:t>
        <a:bodyPr/>
        <a:lstStyle/>
        <a:p>
          <a:endParaRPr lang="en-US"/>
        </a:p>
      </dgm:t>
    </dgm:pt>
    <dgm:pt modelId="{6E99ED22-2495-4E73-BB77-5658D2AA5F5E}" type="sibTrans" cxnId="{A438125A-0E44-4C33-8C42-ED75E531E095}">
      <dgm:prSet/>
      <dgm:spPr/>
      <dgm:t>
        <a:bodyPr/>
        <a:lstStyle/>
        <a:p>
          <a:endParaRPr lang="en-US"/>
        </a:p>
      </dgm:t>
    </dgm:pt>
    <dgm:pt modelId="{DB316301-6E6D-4908-A942-62CEAC8057C0}" type="pres">
      <dgm:prSet presAssocID="{4F707A6C-5133-4268-8876-4847821A2D4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80A794-F74D-47C4-BF0D-904DCD606451}" type="pres">
      <dgm:prSet presAssocID="{5729248A-947C-4206-AC31-48EDBB4572E4}" presName="composite" presStyleCnt="0"/>
      <dgm:spPr/>
    </dgm:pt>
    <dgm:pt modelId="{8D4FEF0F-0D0A-4F71-87A9-610FDF76F428}" type="pres">
      <dgm:prSet presAssocID="{5729248A-947C-4206-AC31-48EDBB4572E4}" presName="imgShp" presStyleLbl="fgImgPlace1" presStyleIdx="0" presStyleCnt="5" custLinFactX="-15635" custLinFactNeighborX="-100000" custLinFactNeighborY="-51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604730F-8EF6-476A-BCE0-05C7074AF5BB}" type="pres">
      <dgm:prSet presAssocID="{5729248A-947C-4206-AC31-48EDBB4572E4}" presName="txShp" presStyleLbl="node1" presStyleIdx="0" presStyleCnt="5" custScaleX="132127" custLinFactNeighborX="0" custLinFactNeighborY="-1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0290C-844A-40FE-B4AA-B9A482DF08E3}" type="pres">
      <dgm:prSet presAssocID="{D3272A02-35DB-4D52-8065-22D6456693AD}" presName="spacing" presStyleCnt="0"/>
      <dgm:spPr/>
    </dgm:pt>
    <dgm:pt modelId="{7486B098-E615-44A6-B039-BBEE2E93382E}" type="pres">
      <dgm:prSet presAssocID="{F4D9D160-7135-4FAF-9F61-E54E927719AA}" presName="composite" presStyleCnt="0"/>
      <dgm:spPr/>
    </dgm:pt>
    <dgm:pt modelId="{FD112806-4C85-4B0D-B2AA-28A8D935B34D}" type="pres">
      <dgm:prSet presAssocID="{F4D9D160-7135-4FAF-9F61-E54E927719AA}" presName="imgShp" presStyleLbl="fgImgPlace1" presStyleIdx="1" presStyleCnt="5" custLinFactX="-31261" custLinFactNeighborX="-100000" custLinFactNeighborY="-323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F9DB9E7-A2DF-4697-8C0B-5253FF11B82E}" type="pres">
      <dgm:prSet presAssocID="{F4D9D160-7135-4FAF-9F61-E54E927719AA}" presName="txShp" presStyleLbl="node1" presStyleIdx="1" presStyleCnt="5" custScaleX="1334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98C8C-6B38-43C9-A1F2-B2F06E5CA562}" type="pres">
      <dgm:prSet presAssocID="{8730D007-52C8-41A6-A3F4-17CB89D1751F}" presName="spacing" presStyleCnt="0"/>
      <dgm:spPr/>
    </dgm:pt>
    <dgm:pt modelId="{6A4CFCA6-104D-4E0D-814B-CD268B025240}" type="pres">
      <dgm:prSet presAssocID="{9F110088-A7A7-4E3A-B308-D9E931EE39DC}" presName="composite" presStyleCnt="0"/>
      <dgm:spPr/>
    </dgm:pt>
    <dgm:pt modelId="{02290E3B-3992-4A85-B4CA-6F42A547C65D}" type="pres">
      <dgm:prSet presAssocID="{9F110088-A7A7-4E3A-B308-D9E931EE39DC}" presName="imgShp" presStyleLbl="fgImgPlace1" presStyleIdx="2" presStyleCnt="5" custLinFactX="-28136" custLinFactNeighborX="-100000" custLinFactNeighborY="312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5A16ED6-18F9-4167-B888-80C85075E741}" type="pres">
      <dgm:prSet presAssocID="{9F110088-A7A7-4E3A-B308-D9E931EE39DC}" presName="txShp" presStyleLbl="node1" presStyleIdx="2" presStyleCnt="5" custScaleX="130791" custLinFactNeighborX="1558" custLinFactNeighborY="4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B6704-E44B-4B7E-8043-56F9E1977232}" type="pres">
      <dgm:prSet presAssocID="{D0C90B5B-13F4-44E6-99D5-0763FEB90ADA}" presName="spacing" presStyleCnt="0"/>
      <dgm:spPr/>
    </dgm:pt>
    <dgm:pt modelId="{ED33BE04-7DA5-4859-983B-D3A7BC74717E}" type="pres">
      <dgm:prSet presAssocID="{1186E270-0E4C-493D-B1E4-9256E55D13E9}" presName="composite" presStyleCnt="0"/>
      <dgm:spPr/>
    </dgm:pt>
    <dgm:pt modelId="{7B406B35-2FB9-47CF-AAD0-2D6E7827F66D}" type="pres">
      <dgm:prSet presAssocID="{1186E270-0E4C-493D-B1E4-9256E55D13E9}" presName="imgShp" presStyleLbl="fgImgPlace1" presStyleIdx="3" presStyleCnt="5" custLinFactX="-21885" custLinFactNeighborX="-100000" custLinFactNeighborY="937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92AAC3F-B580-4717-8E79-4E647EE26A87}" type="pres">
      <dgm:prSet presAssocID="{1186E270-0E4C-493D-B1E4-9256E55D13E9}" presName="txShp" presStyleLbl="node1" presStyleIdx="3" presStyleCnt="5" custScaleX="131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656CB-4ED0-4FEF-A739-D438BDD564B3}" type="pres">
      <dgm:prSet presAssocID="{91B3377D-9893-482C-B6D9-1DC06110BB9F}" presName="spacing" presStyleCnt="0"/>
      <dgm:spPr/>
    </dgm:pt>
    <dgm:pt modelId="{1D17075D-A1B0-4939-8468-E4D93352799C}" type="pres">
      <dgm:prSet presAssocID="{54816C7D-E02A-4AA9-B0F9-D8EDFCEC2470}" presName="composite" presStyleCnt="0"/>
      <dgm:spPr/>
    </dgm:pt>
    <dgm:pt modelId="{C0126C40-2127-452D-9DEB-9C586E6A7BFB}" type="pres">
      <dgm:prSet presAssocID="{54816C7D-E02A-4AA9-B0F9-D8EDFCEC2470}" presName="imgShp" presStyleLbl="fgImgPlace1" presStyleIdx="4" presStyleCnt="5" custLinFactX="-17197" custLinFactNeighborX="-100000" custLinFactNeighborY="-17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7CB3D50-DB0F-4EAC-A71F-00F4BA63D9B2}" type="pres">
      <dgm:prSet presAssocID="{54816C7D-E02A-4AA9-B0F9-D8EDFCEC2470}" presName="txShp" presStyleLbl="node1" presStyleIdx="4" presStyleCnt="5" custScaleX="133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4462CF-CFC2-4473-B0FC-2816E46FEEE4}" type="presOf" srcId="{4F707A6C-5133-4268-8876-4847821A2D49}" destId="{DB316301-6E6D-4908-A942-62CEAC8057C0}" srcOrd="0" destOrd="0" presId="urn:microsoft.com/office/officeart/2005/8/layout/vList3"/>
    <dgm:cxn modelId="{3013682C-DC72-4050-B29A-912818D240B8}" srcId="{4F707A6C-5133-4268-8876-4847821A2D49}" destId="{5729248A-947C-4206-AC31-48EDBB4572E4}" srcOrd="0" destOrd="0" parTransId="{FC8F23E3-F933-4DDC-8808-0BBCA3927F01}" sibTransId="{D3272A02-35DB-4D52-8065-22D6456693AD}"/>
    <dgm:cxn modelId="{2B0B947F-EB29-4FA4-AC4C-A08F9FEEE704}" type="presOf" srcId="{F4D9D160-7135-4FAF-9F61-E54E927719AA}" destId="{7F9DB9E7-A2DF-4697-8C0B-5253FF11B82E}" srcOrd="0" destOrd="0" presId="urn:microsoft.com/office/officeart/2005/8/layout/vList3"/>
    <dgm:cxn modelId="{01472495-0D8A-4C1A-9B6A-D3058CDA6BFC}" type="presOf" srcId="{9F110088-A7A7-4E3A-B308-D9E931EE39DC}" destId="{95A16ED6-18F9-4167-B888-80C85075E741}" srcOrd="0" destOrd="0" presId="urn:microsoft.com/office/officeart/2005/8/layout/vList3"/>
    <dgm:cxn modelId="{4A1ECE4E-D6CB-4F85-A4FE-ED1EA18E4DF4}" srcId="{4F707A6C-5133-4268-8876-4847821A2D49}" destId="{9F110088-A7A7-4E3A-B308-D9E931EE39DC}" srcOrd="2" destOrd="0" parTransId="{ED2F62E4-E641-4799-841C-64C5859E58E2}" sibTransId="{D0C90B5B-13F4-44E6-99D5-0763FEB90ADA}"/>
    <dgm:cxn modelId="{20E44536-2138-43CB-8A34-ECC9DA5C00BB}" srcId="{4F707A6C-5133-4268-8876-4847821A2D49}" destId="{F4D9D160-7135-4FAF-9F61-E54E927719AA}" srcOrd="1" destOrd="0" parTransId="{8FF3C434-C5A3-42EE-BF05-C1606C679309}" sibTransId="{8730D007-52C8-41A6-A3F4-17CB89D1751F}"/>
    <dgm:cxn modelId="{170164E0-FB0D-4772-A6B2-08BAC27447E9}" type="presOf" srcId="{54816C7D-E02A-4AA9-B0F9-D8EDFCEC2470}" destId="{17CB3D50-DB0F-4EAC-A71F-00F4BA63D9B2}" srcOrd="0" destOrd="0" presId="urn:microsoft.com/office/officeart/2005/8/layout/vList3"/>
    <dgm:cxn modelId="{2C609B64-A0EF-4786-B0E9-E5E2848225CB}" type="presOf" srcId="{1186E270-0E4C-493D-B1E4-9256E55D13E9}" destId="{D92AAC3F-B580-4717-8E79-4E647EE26A87}" srcOrd="0" destOrd="0" presId="urn:microsoft.com/office/officeart/2005/8/layout/vList3"/>
    <dgm:cxn modelId="{0CF02644-165B-45FB-8C2B-5D8B9D4D2F01}" type="presOf" srcId="{5729248A-947C-4206-AC31-48EDBB4572E4}" destId="{E604730F-8EF6-476A-BCE0-05C7074AF5BB}" srcOrd="0" destOrd="0" presId="urn:microsoft.com/office/officeart/2005/8/layout/vList3"/>
    <dgm:cxn modelId="{A438125A-0E44-4C33-8C42-ED75E531E095}" srcId="{4F707A6C-5133-4268-8876-4847821A2D49}" destId="{54816C7D-E02A-4AA9-B0F9-D8EDFCEC2470}" srcOrd="4" destOrd="0" parTransId="{6B7D1B44-23F0-43F2-9E81-014E420DD16F}" sibTransId="{6E99ED22-2495-4E73-BB77-5658D2AA5F5E}"/>
    <dgm:cxn modelId="{88464A09-58E3-4164-BD55-F5C75A313821}" srcId="{4F707A6C-5133-4268-8876-4847821A2D49}" destId="{1186E270-0E4C-493D-B1E4-9256E55D13E9}" srcOrd="3" destOrd="0" parTransId="{E7500E56-6D81-4158-9F8D-884334583F76}" sibTransId="{91B3377D-9893-482C-B6D9-1DC06110BB9F}"/>
    <dgm:cxn modelId="{83D2DCF8-9D6D-47CF-9118-C518698CBAF2}" type="presParOf" srcId="{DB316301-6E6D-4908-A942-62CEAC8057C0}" destId="{C380A794-F74D-47C4-BF0D-904DCD606451}" srcOrd="0" destOrd="0" presId="urn:microsoft.com/office/officeart/2005/8/layout/vList3"/>
    <dgm:cxn modelId="{954AB69A-FF3A-470F-ADB8-9DEF05EEDDB0}" type="presParOf" srcId="{C380A794-F74D-47C4-BF0D-904DCD606451}" destId="{8D4FEF0F-0D0A-4F71-87A9-610FDF76F428}" srcOrd="0" destOrd="0" presId="urn:microsoft.com/office/officeart/2005/8/layout/vList3"/>
    <dgm:cxn modelId="{25D1A98C-FCEF-4D9E-A947-8ABD81A59C3A}" type="presParOf" srcId="{C380A794-F74D-47C4-BF0D-904DCD606451}" destId="{E604730F-8EF6-476A-BCE0-05C7074AF5BB}" srcOrd="1" destOrd="0" presId="urn:microsoft.com/office/officeart/2005/8/layout/vList3"/>
    <dgm:cxn modelId="{2B999B53-2A18-4E13-A06D-C5A441F12FC5}" type="presParOf" srcId="{DB316301-6E6D-4908-A942-62CEAC8057C0}" destId="{8190290C-844A-40FE-B4AA-B9A482DF08E3}" srcOrd="1" destOrd="0" presId="urn:microsoft.com/office/officeart/2005/8/layout/vList3"/>
    <dgm:cxn modelId="{18EEEF70-EAE0-4BA7-B63E-5BE026E8A46D}" type="presParOf" srcId="{DB316301-6E6D-4908-A942-62CEAC8057C0}" destId="{7486B098-E615-44A6-B039-BBEE2E93382E}" srcOrd="2" destOrd="0" presId="urn:microsoft.com/office/officeart/2005/8/layout/vList3"/>
    <dgm:cxn modelId="{BDAB231B-F361-4A80-8222-CEA997E18D11}" type="presParOf" srcId="{7486B098-E615-44A6-B039-BBEE2E93382E}" destId="{FD112806-4C85-4B0D-B2AA-28A8D935B34D}" srcOrd="0" destOrd="0" presId="urn:microsoft.com/office/officeart/2005/8/layout/vList3"/>
    <dgm:cxn modelId="{5ABEB804-CD96-4BC7-80C8-C62D4033FA00}" type="presParOf" srcId="{7486B098-E615-44A6-B039-BBEE2E93382E}" destId="{7F9DB9E7-A2DF-4697-8C0B-5253FF11B82E}" srcOrd="1" destOrd="0" presId="urn:microsoft.com/office/officeart/2005/8/layout/vList3"/>
    <dgm:cxn modelId="{EA439266-B72B-4328-AB27-827555A89F57}" type="presParOf" srcId="{DB316301-6E6D-4908-A942-62CEAC8057C0}" destId="{A3398C8C-6B38-43C9-A1F2-B2F06E5CA562}" srcOrd="3" destOrd="0" presId="urn:microsoft.com/office/officeart/2005/8/layout/vList3"/>
    <dgm:cxn modelId="{29AFE473-8E92-4B44-BD72-6DF3B795654E}" type="presParOf" srcId="{DB316301-6E6D-4908-A942-62CEAC8057C0}" destId="{6A4CFCA6-104D-4E0D-814B-CD268B025240}" srcOrd="4" destOrd="0" presId="urn:microsoft.com/office/officeart/2005/8/layout/vList3"/>
    <dgm:cxn modelId="{CB1F98C7-8C35-4E10-8206-0F82591DE11B}" type="presParOf" srcId="{6A4CFCA6-104D-4E0D-814B-CD268B025240}" destId="{02290E3B-3992-4A85-B4CA-6F42A547C65D}" srcOrd="0" destOrd="0" presId="urn:microsoft.com/office/officeart/2005/8/layout/vList3"/>
    <dgm:cxn modelId="{BAEB0EA1-1917-49D0-8828-7744E70D537C}" type="presParOf" srcId="{6A4CFCA6-104D-4E0D-814B-CD268B025240}" destId="{95A16ED6-18F9-4167-B888-80C85075E741}" srcOrd="1" destOrd="0" presId="urn:microsoft.com/office/officeart/2005/8/layout/vList3"/>
    <dgm:cxn modelId="{80037AF6-F988-43FF-97CD-CC49799572C8}" type="presParOf" srcId="{DB316301-6E6D-4908-A942-62CEAC8057C0}" destId="{2B1B6704-E44B-4B7E-8043-56F9E1977232}" srcOrd="5" destOrd="0" presId="urn:microsoft.com/office/officeart/2005/8/layout/vList3"/>
    <dgm:cxn modelId="{A902289D-B061-4D12-BBBD-EDEC8F9D1ED0}" type="presParOf" srcId="{DB316301-6E6D-4908-A942-62CEAC8057C0}" destId="{ED33BE04-7DA5-4859-983B-D3A7BC74717E}" srcOrd="6" destOrd="0" presId="urn:microsoft.com/office/officeart/2005/8/layout/vList3"/>
    <dgm:cxn modelId="{48A99FE0-5EE2-4559-8948-27BD45B0507B}" type="presParOf" srcId="{ED33BE04-7DA5-4859-983B-D3A7BC74717E}" destId="{7B406B35-2FB9-47CF-AAD0-2D6E7827F66D}" srcOrd="0" destOrd="0" presId="urn:microsoft.com/office/officeart/2005/8/layout/vList3"/>
    <dgm:cxn modelId="{CC536C4E-580D-4431-BA7D-17BB7D7B688F}" type="presParOf" srcId="{ED33BE04-7DA5-4859-983B-D3A7BC74717E}" destId="{D92AAC3F-B580-4717-8E79-4E647EE26A87}" srcOrd="1" destOrd="0" presId="urn:microsoft.com/office/officeart/2005/8/layout/vList3"/>
    <dgm:cxn modelId="{D4C20767-C766-4E3D-A28B-7CE90D62A95D}" type="presParOf" srcId="{DB316301-6E6D-4908-A942-62CEAC8057C0}" destId="{7CB656CB-4ED0-4FEF-A739-D438BDD564B3}" srcOrd="7" destOrd="0" presId="urn:microsoft.com/office/officeart/2005/8/layout/vList3"/>
    <dgm:cxn modelId="{E1FA7B63-2EAA-48A5-8302-60AD3F7EF849}" type="presParOf" srcId="{DB316301-6E6D-4908-A942-62CEAC8057C0}" destId="{1D17075D-A1B0-4939-8468-E4D93352799C}" srcOrd="8" destOrd="0" presId="urn:microsoft.com/office/officeart/2005/8/layout/vList3"/>
    <dgm:cxn modelId="{F987D0AD-0823-4569-BF1D-87CB573EBA72}" type="presParOf" srcId="{1D17075D-A1B0-4939-8468-E4D93352799C}" destId="{C0126C40-2127-452D-9DEB-9C586E6A7BFB}" srcOrd="0" destOrd="0" presId="urn:microsoft.com/office/officeart/2005/8/layout/vList3"/>
    <dgm:cxn modelId="{BD16EF43-EBE0-4A8F-AE3C-D859F268B855}" type="presParOf" srcId="{1D17075D-A1B0-4939-8468-E4D93352799C}" destId="{17CB3D50-DB0F-4EAC-A71F-00F4BA63D9B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3004E-4D82-4193-9A7C-7DEEC7A1E9EA}">
      <dsp:nvSpPr>
        <dsp:cNvPr id="0" name=""/>
        <dsp:cNvSpPr/>
      </dsp:nvSpPr>
      <dsp:spPr>
        <a:xfrm>
          <a:off x="4168" y="1487499"/>
          <a:ext cx="5087305" cy="2581782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Salaries and Remuneration Commission is established under Article 230 of the Constitution of Kenya, and mandated to: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9786" y="1563117"/>
        <a:ext cx="4936069" cy="2430546"/>
      </dsp:txXfrm>
    </dsp:sp>
    <dsp:sp modelId="{A620A03A-420A-46CE-81C0-67BEB417B80C}">
      <dsp:nvSpPr>
        <dsp:cNvPr id="0" name=""/>
        <dsp:cNvSpPr/>
      </dsp:nvSpPr>
      <dsp:spPr>
        <a:xfrm rot="18170294">
          <a:off x="4683445" y="1997118"/>
          <a:ext cx="1782832" cy="64599"/>
        </a:xfrm>
        <a:custGeom>
          <a:avLst/>
          <a:gdLst/>
          <a:ahLst/>
          <a:cxnLst/>
          <a:rect l="0" t="0" r="0" b="0"/>
          <a:pathLst>
            <a:path>
              <a:moveTo>
                <a:pt x="0" y="32299"/>
              </a:moveTo>
              <a:lnTo>
                <a:pt x="1782832" y="322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530290" y="1984847"/>
        <a:ext cx="89141" cy="89141"/>
      </dsp:txXfrm>
    </dsp:sp>
    <dsp:sp modelId="{ADD66DAB-CDDC-4559-B1EC-C3934923F718}">
      <dsp:nvSpPr>
        <dsp:cNvPr id="0" name=""/>
        <dsp:cNvSpPr/>
      </dsp:nvSpPr>
      <dsp:spPr>
        <a:xfrm>
          <a:off x="6058249" y="283318"/>
          <a:ext cx="3988510" cy="1994255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Set and regularly review the remuneration and benefits of </a:t>
          </a:r>
          <a:r>
            <a:rPr lang="en-GB" sz="24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all State Officers</a:t>
          </a:r>
          <a:r>
            <a:rPr lang="en-GB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; and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116659" y="341728"/>
        <a:ext cx="3871690" cy="1877435"/>
      </dsp:txXfrm>
    </dsp:sp>
    <dsp:sp modelId="{328CFA2F-07A6-4942-AE19-256470BCA23C}">
      <dsp:nvSpPr>
        <dsp:cNvPr id="0" name=""/>
        <dsp:cNvSpPr/>
      </dsp:nvSpPr>
      <dsp:spPr>
        <a:xfrm rot="2937561">
          <a:off x="4796112" y="3394812"/>
          <a:ext cx="1720189" cy="64599"/>
        </a:xfrm>
        <a:custGeom>
          <a:avLst/>
          <a:gdLst/>
          <a:ahLst/>
          <a:cxnLst/>
          <a:rect l="0" t="0" r="0" b="0"/>
          <a:pathLst>
            <a:path>
              <a:moveTo>
                <a:pt x="0" y="32299"/>
              </a:moveTo>
              <a:lnTo>
                <a:pt x="1720189" y="322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613202" y="3384107"/>
        <a:ext cx="86009" cy="86009"/>
      </dsp:txXfrm>
    </dsp:sp>
    <dsp:sp modelId="{45BAFF69-52C2-4CD5-8FFA-DB9F7B2FFB40}">
      <dsp:nvSpPr>
        <dsp:cNvPr id="0" name=""/>
        <dsp:cNvSpPr/>
      </dsp:nvSpPr>
      <dsp:spPr>
        <a:xfrm>
          <a:off x="6220940" y="3078705"/>
          <a:ext cx="3988510" cy="1994255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Advise the national and county governments on the remuneration and benefits of </a:t>
          </a:r>
          <a:r>
            <a:rPr lang="en-GB" sz="24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all other public officers</a:t>
          </a:r>
          <a:r>
            <a:rPr lang="en-GB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  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279350" y="3137115"/>
        <a:ext cx="3871690" cy="1877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4730F-8EF6-476A-BCE0-05C7074AF5BB}">
      <dsp:nvSpPr>
        <dsp:cNvPr id="0" name=""/>
        <dsp:cNvSpPr/>
      </dsp:nvSpPr>
      <dsp:spPr>
        <a:xfrm rot="10800000">
          <a:off x="653197" y="0"/>
          <a:ext cx="9458628" cy="874277"/>
        </a:xfrm>
        <a:prstGeom prst="homePlate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553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Fiscal sustainability of the total public compensation wage bill;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871766" y="0"/>
        <a:ext cx="9240059" cy="874277"/>
      </dsp:txXfrm>
    </dsp:sp>
    <dsp:sp modelId="{8D4FEF0F-0D0A-4F71-87A9-610FDF76F428}">
      <dsp:nvSpPr>
        <dsp:cNvPr id="0" name=""/>
        <dsp:cNvSpPr/>
      </dsp:nvSpPr>
      <dsp:spPr>
        <a:xfrm>
          <a:off x="355032" y="0"/>
          <a:ext cx="874277" cy="87427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9DB9E7-A2DF-4697-8C0B-5253FF11B82E}">
      <dsp:nvSpPr>
        <dsp:cNvPr id="0" name=""/>
        <dsp:cNvSpPr/>
      </dsp:nvSpPr>
      <dsp:spPr>
        <a:xfrm rot="10800000">
          <a:off x="605412" y="1136939"/>
          <a:ext cx="9554197" cy="874277"/>
        </a:xfrm>
        <a:prstGeom prst="homePlate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553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Attraction and retention of requisite skills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823981" y="1136939"/>
        <a:ext cx="9335628" cy="874277"/>
      </dsp:txXfrm>
    </dsp:sp>
    <dsp:sp modelId="{FD112806-4C85-4B0D-B2AA-28A8D935B34D}">
      <dsp:nvSpPr>
        <dsp:cNvPr id="0" name=""/>
        <dsp:cNvSpPr/>
      </dsp:nvSpPr>
      <dsp:spPr>
        <a:xfrm>
          <a:off x="218418" y="1108665"/>
          <a:ext cx="874277" cy="87427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A16ED6-18F9-4167-B888-80C85075E741}">
      <dsp:nvSpPr>
        <dsp:cNvPr id="0" name=""/>
        <dsp:cNvSpPr/>
      </dsp:nvSpPr>
      <dsp:spPr>
        <a:xfrm rot="10800000">
          <a:off x="812550" y="2313181"/>
          <a:ext cx="9362988" cy="874277"/>
        </a:xfrm>
        <a:prstGeom prst="homePlate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553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Recognizing productivity and performance</a:t>
          </a:r>
          <a:r>
            <a:rPr lang="en-GB" sz="2400" kern="1200" dirty="0" smtClean="0">
              <a:solidFill>
                <a:schemeClr val="tx1"/>
              </a:solidFill>
              <a:latin typeface="+mj-lt"/>
            </a:rPr>
            <a:t>; </a:t>
          </a:r>
          <a:endParaRPr lang="en-US" sz="2400" kern="1200" dirty="0">
            <a:solidFill>
              <a:schemeClr val="tx1"/>
            </a:solidFill>
          </a:endParaRPr>
        </a:p>
      </dsp:txBody>
      <dsp:txXfrm rot="10800000">
        <a:off x="1031119" y="2313181"/>
        <a:ext cx="9144419" cy="874277"/>
      </dsp:txXfrm>
    </dsp:sp>
    <dsp:sp modelId="{02290E3B-3992-4A85-B4CA-6F42A547C65D}">
      <dsp:nvSpPr>
        <dsp:cNvPr id="0" name=""/>
        <dsp:cNvSpPr/>
      </dsp:nvSpPr>
      <dsp:spPr>
        <a:xfrm>
          <a:off x="245739" y="2299516"/>
          <a:ext cx="874277" cy="87427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AAC3F-B580-4717-8E79-4E647EE26A87}">
      <dsp:nvSpPr>
        <dsp:cNvPr id="0" name=""/>
        <dsp:cNvSpPr/>
      </dsp:nvSpPr>
      <dsp:spPr>
        <a:xfrm rot="10800000">
          <a:off x="669125" y="3407450"/>
          <a:ext cx="9426772" cy="874277"/>
        </a:xfrm>
        <a:prstGeom prst="homePlate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553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Transparency and fairness; and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887694" y="3407450"/>
        <a:ext cx="9208203" cy="874277"/>
      </dsp:txXfrm>
    </dsp:sp>
    <dsp:sp modelId="{7B406B35-2FB9-47CF-AAD0-2D6E7827F66D}">
      <dsp:nvSpPr>
        <dsp:cNvPr id="0" name=""/>
        <dsp:cNvSpPr/>
      </dsp:nvSpPr>
      <dsp:spPr>
        <a:xfrm>
          <a:off x="300390" y="3489422"/>
          <a:ext cx="874277" cy="87427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B3D50-DB0F-4EAC-A71F-00F4BA63D9B2}">
      <dsp:nvSpPr>
        <dsp:cNvPr id="0" name=""/>
        <dsp:cNvSpPr/>
      </dsp:nvSpPr>
      <dsp:spPr>
        <a:xfrm rot="10800000">
          <a:off x="589484" y="4542705"/>
          <a:ext cx="9586054" cy="874277"/>
        </a:xfrm>
        <a:prstGeom prst="homePlate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8553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Equal remuneration to persons for work of equal value (Section 12 (1) of SRC Act, 2011.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808053" y="4542705"/>
        <a:ext cx="9367485" cy="874277"/>
      </dsp:txXfrm>
    </dsp:sp>
    <dsp:sp modelId="{C0126C40-2127-452D-9DEB-9C586E6A7BFB}">
      <dsp:nvSpPr>
        <dsp:cNvPr id="0" name=""/>
        <dsp:cNvSpPr/>
      </dsp:nvSpPr>
      <dsp:spPr>
        <a:xfrm>
          <a:off x="341376" y="4541175"/>
          <a:ext cx="874277" cy="87427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741B02-68E3-4C17-99EF-E4CCA04ED796}" type="datetime1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BE0931-2906-491B-B9AF-FC50A6F2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1144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D6C0D-9872-4E4E-BEC6-0F73C72974F0}" type="datetime1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73576"/>
            <a:ext cx="5504204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6E6C9-97AB-4543-9B55-DB9264822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4456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6C9-97AB-4543-9B55-DB92648225E6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01631E4-72A1-4705-B52B-1F0B19654B30}" type="datetime1">
              <a:rPr lang="en-US" smtClean="0"/>
              <a:t>12/14/2017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3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6C9-97AB-4543-9B55-DB92648225E6}" type="slidenum">
              <a:rPr lang="en-US" smtClean="0"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A27E5EE7-251B-46DA-86CF-93DD2C504063}" type="datetime1">
              <a:rPr lang="en-US" smtClean="0"/>
              <a:t>12/14/2017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30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6E6C9-97AB-4543-9B55-DB92648225E6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4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0CBE-F779-40B4-A349-CA1F43EDE947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0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5373-B336-4BC8-B7BE-5A0657C675CA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3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5373-B336-4BC8-B7BE-5A0657C675CA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270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5373-B336-4BC8-B7BE-5A0657C675CA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6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5373-B336-4BC8-B7BE-5A0657C675CA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63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5373-B336-4BC8-B7BE-5A0657C675CA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9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13FD-B91B-4F51-9E26-1C82EF19713A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8B6B-6B07-433C-A4BA-9C96BE79CC73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415B-A654-4D8D-87E5-21AEF844488C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5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754C-BB46-4538-A2F4-C6AF7363248D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9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28E5-6785-4B9A-ADE4-98AA78124B37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C02-E015-4C19-838A-F8443EB17D69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FD35-EDD8-4626-8466-D454AC8321FD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16EA-7ECE-490D-9191-A6E2026E40E9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1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6B80-6F59-4810-9206-8FC2E089EF21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DB26-4299-4E9F-9FFF-1989A504C3D6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6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35373-B336-4BC8-B7BE-5A0657C675CA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8E4299-704F-4297-B369-AC167B84D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2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alary%20Review%20Phase%20I%20effective%201st%20July%202017%20County%20Employees.pdf" TargetMode="External"/><Relationship Id="rId2" Type="http://schemas.openxmlformats.org/officeDocument/2006/relationships/hyperlink" Target="State%20Officers%20Gazette%20Notice%202017-2022%20we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SRC%20Job%20Evaluation%20Report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cription: Description: C:\Users\Mr. Ali\Desktop\SRC-Logo-Colour 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3" y="155812"/>
            <a:ext cx="2138149" cy="16729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744" y="2146769"/>
            <a:ext cx="8871045" cy="1528549"/>
          </a:xfrm>
          <a:blipFill>
            <a:blip r:embed="rId4">
              <a:alphaModFix amt="39000"/>
            </a:blip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PROGRESS IN THE HARMONISATION OF SALARIES AND REMUNERATION IN PUBLIC SERVICE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5D65-5327-4ADB-8C44-80DCED8B79D3}" type="datetime1">
              <a:rPr lang="en-US" smtClean="0">
                <a:solidFill>
                  <a:srgbClr val="696464"/>
                </a:solidFill>
              </a:rPr>
              <a:pPr/>
              <a:t>12/14/2017</a:t>
            </a:fld>
            <a:endParaRPr lang="en-US" smtClean="0">
              <a:solidFill>
                <a:srgbClr val="696464"/>
              </a:solidFill>
            </a:endParaRPr>
          </a:p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65250" y="5347504"/>
            <a:ext cx="9234032" cy="801222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14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December, 2017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24835" y="5568287"/>
            <a:ext cx="7533564" cy="1289713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2292" y="3986872"/>
            <a:ext cx="70599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Presentation by;</a:t>
            </a:r>
          </a:p>
          <a:p>
            <a:pPr algn="ctr"/>
            <a:r>
              <a:rPr lang="en-US" sz="2800" b="1" dirty="0" smtClean="0"/>
              <a:t>Salaries </a:t>
            </a:r>
            <a:r>
              <a:rPr lang="en-US" sz="2800" b="1" dirty="0"/>
              <a:t>and Remuneration Commission</a:t>
            </a:r>
          </a:p>
        </p:txBody>
      </p:sp>
      <p:pic>
        <p:nvPicPr>
          <p:cNvPr id="8" name="Picture 7" descr="Description: Description: C:\Users\Mr. Ali\Desktop\SRC-Logo-Colour 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1" y="162227"/>
            <a:ext cx="2138149" cy="1672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006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927" y="662288"/>
            <a:ext cx="9826283" cy="718553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Approved Grading &amp; Salary Structures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493134"/>
            <a:ext cx="10552472" cy="4418088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All reviews (CBAs and management of salaries) will be anchored on the advise given by SRC</a:t>
            </a:r>
          </a:p>
          <a:p>
            <a:pPr algn="just"/>
            <a:r>
              <a:rPr lang="en-US" sz="2800" dirty="0" smtClean="0"/>
              <a:t>Salary </a:t>
            </a:r>
            <a:r>
              <a:rPr lang="en-US" sz="2800" dirty="0" smtClean="0"/>
              <a:t>Structure for State </a:t>
            </a:r>
            <a:r>
              <a:rPr lang="en-US" sz="2800" dirty="0"/>
              <a:t>Officers </a:t>
            </a:r>
            <a:r>
              <a:rPr lang="en-US" sz="2800" dirty="0" smtClean="0"/>
              <a:t>in County Governments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2" action="ppaction://hlinkfile"/>
              </a:rPr>
              <a:t>State Officers Gazette Notice 2017-2022 web.pdf</a:t>
            </a:r>
            <a:r>
              <a:rPr lang="en-US" sz="2800" dirty="0" smtClean="0"/>
              <a:t> (</a:t>
            </a:r>
            <a:r>
              <a:rPr lang="en-US" sz="2800" b="1" dirty="0" smtClean="0"/>
              <a:t>SRC website</a:t>
            </a:r>
            <a:r>
              <a:rPr lang="en-US" sz="2800" dirty="0" smtClean="0"/>
              <a:t>)</a:t>
            </a:r>
          </a:p>
          <a:p>
            <a:pPr algn="just"/>
            <a:r>
              <a:rPr lang="en-US" sz="2800" dirty="0" smtClean="0"/>
              <a:t>Salary structure for Public Officers in County Governments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3" action="ppaction://hlinkfile"/>
              </a:rPr>
              <a:t>Salary Review Phase I effective 1st July 2017 County Employees.pdf</a:t>
            </a:r>
            <a:r>
              <a:rPr lang="en-US" sz="2800" dirty="0" smtClean="0"/>
              <a:t> (</a:t>
            </a:r>
            <a:r>
              <a:rPr lang="en-US" sz="2800" b="1" dirty="0" smtClean="0"/>
              <a:t>Circular forwarded to all counties</a:t>
            </a:r>
            <a:r>
              <a:rPr lang="en-US" sz="2800" dirty="0" smtClean="0"/>
              <a:t>)</a:t>
            </a:r>
          </a:p>
          <a:p>
            <a:pPr algn="just"/>
            <a:r>
              <a:rPr lang="en-US" sz="2800" dirty="0" smtClean="0"/>
              <a:t>Grading Structure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4" action="ppaction://hlinkfile"/>
              </a:rPr>
              <a:t>SRC Job Evaluation Report.pdf</a:t>
            </a:r>
            <a:r>
              <a:rPr lang="en-US" sz="2800" dirty="0" smtClean="0"/>
              <a:t> (</a:t>
            </a:r>
            <a:r>
              <a:rPr lang="en-US" sz="2800" b="1" dirty="0" smtClean="0"/>
              <a:t>SRC Website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415B-A654-4D8D-87E5-21AEF844488C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FAIR PLAY FOR FAIR PAY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9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698" y="629417"/>
            <a:ext cx="8911687" cy="649105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Harmonization challenges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607" y="1299694"/>
            <a:ext cx="11308465" cy="5322377"/>
          </a:xfrm>
        </p:spPr>
        <p:txBody>
          <a:bodyPr>
            <a:noAutofit/>
          </a:bodyPr>
          <a:lstStyle/>
          <a:p>
            <a:pPr lvl="0" algn="just"/>
            <a:r>
              <a:rPr lang="en-GB" sz="2800" dirty="0" smtClean="0"/>
              <a:t>Some counties’ are over established – A case in </a:t>
            </a:r>
            <a:r>
              <a:rPr lang="en-GB" sz="2800" dirty="0"/>
              <a:t>point </a:t>
            </a:r>
            <a:r>
              <a:rPr lang="en-GB" sz="2800" dirty="0" smtClean="0"/>
              <a:t>is one county with over 19 </a:t>
            </a:r>
            <a:r>
              <a:rPr lang="en-GB" sz="2800" dirty="0"/>
              <a:t>Chief Officers.</a:t>
            </a:r>
            <a:endParaRPr lang="en-US" sz="2800" dirty="0"/>
          </a:p>
          <a:p>
            <a:pPr lvl="0" algn="just"/>
            <a:r>
              <a:rPr lang="en-GB" sz="2800" dirty="0" smtClean="0"/>
              <a:t>Organization </a:t>
            </a:r>
            <a:r>
              <a:rPr lang="en-GB" sz="2800" dirty="0" smtClean="0"/>
              <a:t>structure – during job evaluation, some counties had no approved organization structures </a:t>
            </a:r>
            <a:r>
              <a:rPr lang="en-GB" sz="2800" dirty="0"/>
              <a:t>which would have been a good </a:t>
            </a:r>
            <a:r>
              <a:rPr lang="en-GB" sz="2800" dirty="0" smtClean="0"/>
              <a:t>guide for evaluation and recruitment</a:t>
            </a:r>
            <a:endParaRPr lang="en-US" sz="2800" dirty="0"/>
          </a:p>
          <a:p>
            <a:pPr lvl="0" algn="just"/>
            <a:r>
              <a:rPr lang="en-GB" sz="2800" dirty="0" smtClean="0"/>
              <a:t>Number of employees differ from county to county even where the work load is </a:t>
            </a:r>
            <a:r>
              <a:rPr lang="en-GB" sz="2800" dirty="0" smtClean="0"/>
              <a:t>similar</a:t>
            </a:r>
          </a:p>
          <a:p>
            <a:pPr lvl="0" algn="just"/>
            <a:r>
              <a:rPr lang="en-GB" sz="2800" dirty="0" smtClean="0"/>
              <a:t>Non-adherence to SRC advices </a:t>
            </a:r>
          </a:p>
          <a:p>
            <a:pPr marL="0" lvl="0" indent="0" algn="just">
              <a:buNone/>
            </a:pPr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29368"/>
            <a:ext cx="1146283" cy="370396"/>
          </a:xfrm>
        </p:spPr>
        <p:txBody>
          <a:bodyPr/>
          <a:lstStyle/>
          <a:p>
            <a:fld id="{41B5415B-A654-4D8D-87E5-21AEF844488C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0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681" y="1714260"/>
            <a:ext cx="4572638" cy="3429479"/>
          </a:xfrm>
          <a:prstGeom prst="rect">
            <a:avLst/>
          </a:prstGeom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633972" y="636958"/>
            <a:ext cx="10443727" cy="666771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Recommendations</a:t>
            </a:r>
            <a:endParaRPr lang="en-GB" altLang="en-US" sz="3200" b="1" u="sng" dirty="0" smtClean="0">
              <a:latin typeface="Optima" panose="020B05020505080203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332" y="1429553"/>
            <a:ext cx="11215867" cy="52874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GB" sz="28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Continuous capacity building 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GB" sz="28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Enactment of regulations to enhance compliance and adherence to public finance management and standards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+mj-lt"/>
              </a:rPr>
              <a:t>Adherence </a:t>
            </a:r>
            <a:r>
              <a:rPr lang="en-US" sz="2800" dirty="0">
                <a:latin typeface="+mj-lt"/>
              </a:rPr>
              <a:t>to the set parameters provided by SRC in CBA negotiations</a:t>
            </a:r>
            <a:r>
              <a:rPr lang="en-US" sz="2800" dirty="0" smtClean="0">
                <a:latin typeface="+mj-lt"/>
              </a:rPr>
              <a:t>;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+mj-lt"/>
              </a:rPr>
              <a:t>Regular consultation </a:t>
            </a:r>
            <a:r>
              <a:rPr lang="en-US" sz="2800" dirty="0" smtClean="0">
                <a:latin typeface="+mj-lt"/>
              </a:rPr>
              <a:t>and collaboration </a:t>
            </a:r>
            <a:endParaRPr lang="en-US" sz="28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800" dirty="0" smtClean="0"/>
              <a:t>Counties </a:t>
            </a:r>
            <a:r>
              <a:rPr lang="en-US" sz="2800" dirty="0"/>
              <a:t>to clearly address their functions as per the 4</a:t>
            </a:r>
            <a:r>
              <a:rPr lang="en-US" sz="2800" baseline="30000" dirty="0"/>
              <a:t>th</a:t>
            </a:r>
            <a:r>
              <a:rPr lang="en-US" sz="2800" dirty="0"/>
              <a:t> schedule of the Constitution of </a:t>
            </a:r>
            <a:r>
              <a:rPr lang="en-US" sz="2800" dirty="0" smtClean="0"/>
              <a:t>Kenya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There is need to standardize the organization  structures </a:t>
            </a:r>
            <a:r>
              <a:rPr lang="en-US" sz="2800" dirty="0" smtClean="0"/>
              <a:t>and designations</a:t>
            </a:r>
            <a:endParaRPr lang="en-US" sz="2800" dirty="0" smtClean="0"/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en-US" sz="2800" dirty="0"/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en-US" sz="28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en-GB" sz="2600" dirty="0" smtClean="0">
              <a:latin typeface="Optima" panose="020B05020505080203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64-597F-46B3-8C71-9AFD571E0704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8737" y="6819117"/>
            <a:ext cx="7619999" cy="365125"/>
          </a:xfrm>
        </p:spPr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FAIR PLAY FOR FAIR PAY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41CAB5-5228-46DC-9CA9-363B8B2A498B}" type="slidenum">
              <a:rPr lang="en-GB" altLang="en-US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 dirty="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6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81" y="1714260"/>
            <a:ext cx="4572638" cy="3429479"/>
          </a:xfrm>
          <a:prstGeom prst="rect">
            <a:avLst/>
          </a:prstGeom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699570" y="657987"/>
            <a:ext cx="8789704" cy="777875"/>
          </a:xfrm>
        </p:spPr>
        <p:txBody>
          <a:bodyPr>
            <a:normAutofit/>
          </a:bodyPr>
          <a:lstStyle/>
          <a:p>
            <a:r>
              <a:rPr lang="en-GB" altLang="en-US" sz="32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Establishment and Mandate of SRC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1015-F4CE-4440-BD34-3AF20DE2ADC7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ED8C5A-7FD7-40EE-ADD3-FE80F9790D9A}" type="slidenum">
              <a:rPr lang="en-GB" altLang="en-US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1105789"/>
              </p:ext>
            </p:extLst>
          </p:nvPr>
        </p:nvGraphicFramePr>
        <p:xfrm>
          <a:off x="531812" y="1565657"/>
          <a:ext cx="10679558" cy="5556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Description: Description: C:\Users\Mr. Ali\Desktop\SRC-Logo-Colour 1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266" y="0"/>
            <a:ext cx="1314734" cy="1148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97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81" y="1714260"/>
            <a:ext cx="4572638" cy="3429479"/>
          </a:xfrm>
          <a:prstGeom prst="rect">
            <a:avLst/>
          </a:prstGeom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705801" y="643823"/>
            <a:ext cx="9386818" cy="653041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Principles </a:t>
            </a:r>
            <a:r>
              <a:rPr lang="en-US" sz="32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Pay Determination</a:t>
            </a:r>
            <a:endParaRPr lang="en-GB" altLang="en-US" sz="3200" b="1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D13-ADE7-4229-AF39-E82625FA8DD2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12BC98-67AF-45B5-9C32-1F8064EC8CF1}" type="slidenum">
              <a:rPr lang="en-GB" altLang="en-US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4680996"/>
              </p:ext>
            </p:extLst>
          </p:nvPr>
        </p:nvGraphicFramePr>
        <p:xfrm>
          <a:off x="1016699" y="1421194"/>
          <a:ext cx="1076502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Description: Description: C:\Users\Mr. Ali\Desktop\SRC-Logo-Colour 1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777" y="19221"/>
            <a:ext cx="1300223" cy="874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13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275" y="624110"/>
            <a:ext cx="9685337" cy="67129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/>
                </a:solidFill>
              </a:rPr>
              <a:t>Distribution of Employees in </a:t>
            </a:r>
            <a:r>
              <a:rPr lang="en-US" sz="3200" b="1" u="sng" dirty="0" smtClean="0">
                <a:solidFill>
                  <a:schemeClr val="tx1"/>
                </a:solidFill>
              </a:rPr>
              <a:t>the Public Sector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04765"/>
              </p:ext>
            </p:extLst>
          </p:nvPr>
        </p:nvGraphicFramePr>
        <p:xfrm>
          <a:off x="647699" y="1562098"/>
          <a:ext cx="10772776" cy="4419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5728"/>
                <a:gridCol w="1128616"/>
                <a:gridCol w="953687"/>
                <a:gridCol w="1031540"/>
                <a:gridCol w="963419"/>
                <a:gridCol w="1021808"/>
                <a:gridCol w="1080197"/>
                <a:gridCol w="1167781"/>
              </a:tblGrid>
              <a:tr h="602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2011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total</a:t>
                      </a:r>
                    </a:p>
                  </a:txBody>
                  <a:tcPr marL="7205" marR="7205" marT="7205" marB="0" anchor="b"/>
                </a:tc>
              </a:tr>
              <a:tr h="632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National Government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219,900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222,600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179,000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181,000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177,700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180,600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24.4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</a:tr>
              <a:tr h="632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Teachers Service Commission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258,700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267,600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272,500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281,700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290,700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297,800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40.3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</a:tr>
              <a:tr h="632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Parastatal Bodies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86,000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90,600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92,500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93,500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94,200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94,500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13.0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</a:tr>
              <a:tr h="6546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Majority Control by the Public Sector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41,400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43,600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44,500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45,000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45,300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45,400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6.1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</a:tr>
              <a:tr h="632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County Government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37,300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37,700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94,800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99,600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110,500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118,900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16.7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</a:tr>
              <a:tr h="632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 Public Sector Employees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643,300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>
                          <a:effectLst/>
                        </a:rPr>
                        <a:t>662,100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683,300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700,800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718,400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737,200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5" marR="7205" marT="7205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415B-A654-4D8D-87E5-21AEF844488C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367" y="640004"/>
            <a:ext cx="8911687" cy="660680"/>
          </a:xfrm>
        </p:spPr>
        <p:txBody>
          <a:bodyPr/>
          <a:lstStyle/>
          <a:p>
            <a:r>
              <a:rPr lang="en-US" sz="3200" b="1" u="sng" dirty="0" smtClean="0">
                <a:solidFill>
                  <a:schemeClr val="tx1"/>
                </a:solidFill>
              </a:rPr>
              <a:t>Public </a:t>
            </a:r>
            <a:r>
              <a:rPr lang="en-US" sz="3200" b="1" u="sng" dirty="0">
                <a:solidFill>
                  <a:schemeClr val="tx1"/>
                </a:solidFill>
              </a:rPr>
              <a:t>Sector Wage Bill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1" y="1824064"/>
            <a:ext cx="10466173" cy="3777622"/>
          </a:xfrm>
        </p:spPr>
        <p:txBody>
          <a:bodyPr>
            <a:noAutofit/>
          </a:bodyPr>
          <a:lstStyle/>
          <a:p>
            <a:r>
              <a:rPr lang="en-US" sz="2800" dirty="0" smtClean="0"/>
              <a:t>Wage bill (2016/17)											</a:t>
            </a:r>
            <a:r>
              <a:rPr lang="en-US" sz="2800" b="1" dirty="0" smtClean="0"/>
              <a:t>- 692.2 b</a:t>
            </a:r>
          </a:p>
          <a:p>
            <a:r>
              <a:rPr lang="en-US" sz="2800" dirty="0" smtClean="0"/>
              <a:t>Average growth in wage bill (2012-2017) 		</a:t>
            </a:r>
            <a:r>
              <a:rPr lang="en-US" sz="2800" b="1" dirty="0" smtClean="0"/>
              <a:t>- 10.4%</a:t>
            </a:r>
          </a:p>
          <a:p>
            <a:r>
              <a:rPr lang="en-US" sz="2800" dirty="0" smtClean="0"/>
              <a:t>Wage bill as % of ordinary revenue (2017)		</a:t>
            </a:r>
            <a:r>
              <a:rPr lang="en-US" sz="2800" b="1" dirty="0" smtClean="0"/>
              <a:t>- 50.4%</a:t>
            </a:r>
          </a:p>
          <a:p>
            <a:r>
              <a:rPr lang="en-US" sz="2800" dirty="0" smtClean="0"/>
              <a:t>Wage </a:t>
            </a:r>
            <a:r>
              <a:rPr lang="en-US" sz="2800" dirty="0" smtClean="0"/>
              <a:t>bill as % of Nominal GDP (2017)				</a:t>
            </a:r>
            <a:r>
              <a:rPr lang="en-US" sz="2800" b="1" dirty="0" smtClean="0"/>
              <a:t>- 9.3%</a:t>
            </a:r>
          </a:p>
          <a:p>
            <a:r>
              <a:rPr lang="en-US" sz="2800" dirty="0" smtClean="0"/>
              <a:t>% increase in employee numbers(2012-2017)	- </a:t>
            </a:r>
            <a:r>
              <a:rPr lang="en-US" sz="2800" b="1" dirty="0" smtClean="0"/>
              <a:t>49%</a:t>
            </a:r>
          </a:p>
          <a:p>
            <a:r>
              <a:rPr lang="en-US" sz="2800" dirty="0" smtClean="0"/>
              <a:t>% Increase in revenue (2012-2017)					- </a:t>
            </a:r>
            <a:r>
              <a:rPr lang="en-US" sz="2800" b="1" dirty="0" smtClean="0"/>
              <a:t>15%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415B-A654-4D8D-87E5-21AEF844488C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696464"/>
                </a:solidFill>
              </a:rPr>
              <a:t>FAIR PLAY FOR FAIR PAY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681" y="1714260"/>
            <a:ext cx="4572638" cy="3429479"/>
          </a:xfrm>
          <a:prstGeom prst="rect">
            <a:avLst/>
          </a:prstGeom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551008" y="692055"/>
            <a:ext cx="9515890" cy="838200"/>
          </a:xfrm>
        </p:spPr>
        <p:txBody>
          <a:bodyPr>
            <a:normAutofit/>
          </a:bodyPr>
          <a:lstStyle/>
          <a:p>
            <a:r>
              <a:rPr lang="en-GB" altLang="en-US" sz="3200" b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Harmonization of job grading &amp; salary structure</a:t>
            </a:r>
            <a:endParaRPr lang="en-GB" altLang="en-US" sz="3200" b="1" u="sng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527" y="1738333"/>
            <a:ext cx="10081367" cy="47625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GB" sz="2800" dirty="0">
                <a:latin typeface="+mj-lt"/>
              </a:rPr>
              <a:t>Prior to the establishment of </a:t>
            </a:r>
            <a:r>
              <a:rPr lang="en-GB" sz="2800" dirty="0" smtClean="0">
                <a:latin typeface="+mj-lt"/>
              </a:rPr>
              <a:t>SRC, </a:t>
            </a:r>
            <a:r>
              <a:rPr lang="en-GB" sz="2800" dirty="0">
                <a:latin typeface="+mj-lt"/>
              </a:rPr>
              <a:t>remuneration and benefits were set through </a:t>
            </a:r>
            <a:r>
              <a:rPr lang="en-GB" sz="2800" dirty="0" smtClean="0">
                <a:latin typeface="+mj-lt"/>
              </a:rPr>
              <a:t>ad-hoc </a:t>
            </a:r>
            <a:r>
              <a:rPr lang="en-GB" sz="2800" dirty="0">
                <a:latin typeface="+mj-lt"/>
              </a:rPr>
              <a:t>Committees and </a:t>
            </a:r>
            <a:r>
              <a:rPr lang="en-GB" sz="2800" dirty="0" smtClean="0">
                <a:latin typeface="+mj-lt"/>
              </a:rPr>
              <a:t>Commissions.</a:t>
            </a:r>
            <a:endParaRPr lang="en-GB" sz="2800" dirty="0">
              <a:solidFill>
                <a:srgbClr val="FF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GB" sz="2800" dirty="0" smtClean="0">
                <a:latin typeface="+mj-lt"/>
              </a:rPr>
              <a:t>Consequently</a:t>
            </a:r>
            <a:r>
              <a:rPr lang="en-GB" sz="2800" dirty="0">
                <a:latin typeface="+mj-lt"/>
              </a:rPr>
              <a:t>, </a:t>
            </a:r>
            <a:r>
              <a:rPr lang="en-GB" sz="2800" dirty="0" smtClean="0">
                <a:latin typeface="+mj-lt"/>
              </a:rPr>
              <a:t>remuneration structures were characterized by: </a:t>
            </a:r>
            <a:endParaRPr lang="en-GB" sz="2800" dirty="0">
              <a:latin typeface="+mj-lt"/>
            </a:endParaRPr>
          </a:p>
          <a:p>
            <a:pPr lvl="1" algn="just">
              <a:defRPr/>
            </a:pPr>
            <a:r>
              <a:rPr lang="en-GB" sz="2800" dirty="0" smtClean="0">
                <a:latin typeface="+mj-lt"/>
              </a:rPr>
              <a:t>great vertical and horizontal disparities</a:t>
            </a:r>
          </a:p>
          <a:p>
            <a:pPr lvl="1" algn="just">
              <a:defRPr/>
            </a:pPr>
            <a:r>
              <a:rPr lang="en-GB" sz="2800" dirty="0" smtClean="0">
                <a:latin typeface="+mj-lt"/>
              </a:rPr>
              <a:t>Non-recognition of productivity </a:t>
            </a:r>
            <a:endParaRPr lang="en-GB" sz="2800" dirty="0">
              <a:latin typeface="+mj-lt"/>
            </a:endParaRPr>
          </a:p>
          <a:p>
            <a:pPr algn="just">
              <a:defRPr/>
            </a:pPr>
            <a:endParaRPr lang="en-GB" sz="2800" dirty="0">
              <a:latin typeface="+mj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76B2-4991-4015-88C6-DF3F21BE0971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FAIR PLAY FOR FAIR PAY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41CAB5-5228-46DC-9CA9-363B8B2A498B}" type="slidenum">
              <a:rPr lang="en-GB" altLang="en-US" sz="140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 dirty="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" name="Picture 9" descr="Description: Description: C:\Users\Mr. Ali\Desktop\SRC-Logo-Colour 1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898" y="0"/>
            <a:ext cx="1125102" cy="1157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0282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1328027"/>
            <a:ext cx="11468275" cy="5103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To achieve </a:t>
            </a:r>
            <a:r>
              <a:rPr lang="en-GB" sz="2800" dirty="0" smtClean="0"/>
              <a:t>harmonisation in the grading </a:t>
            </a:r>
            <a:r>
              <a:rPr lang="en-GB" sz="2800" dirty="0"/>
              <a:t>structure and </a:t>
            </a:r>
            <a:r>
              <a:rPr lang="en-GB" sz="2800" dirty="0" smtClean="0"/>
              <a:t>remuneration </a:t>
            </a:r>
            <a:r>
              <a:rPr lang="en-GB" sz="2800" dirty="0"/>
              <a:t>and benefits </a:t>
            </a:r>
            <a:r>
              <a:rPr lang="en-GB" sz="2800" dirty="0" smtClean="0"/>
              <a:t>structure;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 smtClean="0"/>
              <a:t>the </a:t>
            </a:r>
            <a:r>
              <a:rPr lang="en-GB" sz="2800" dirty="0"/>
              <a:t>Commission undertook</a:t>
            </a:r>
            <a:r>
              <a:rPr lang="en-GB" sz="2800" b="1" dirty="0"/>
              <a:t> Job </a:t>
            </a:r>
            <a:r>
              <a:rPr lang="en-GB" sz="2800" b="1" dirty="0" smtClean="0"/>
              <a:t>Evaluation </a:t>
            </a:r>
            <a:r>
              <a:rPr lang="en-US" sz="2800" dirty="0"/>
              <a:t>for </a:t>
            </a:r>
            <a:r>
              <a:rPr lang="en-US" sz="2800" dirty="0" smtClean="0"/>
              <a:t>the entire  </a:t>
            </a:r>
            <a:r>
              <a:rPr lang="en-US" sz="2800" dirty="0"/>
              <a:t>public </a:t>
            </a:r>
            <a:r>
              <a:rPr lang="en-US" sz="2800" dirty="0" smtClean="0"/>
              <a:t>service.</a:t>
            </a:r>
            <a:endParaRPr lang="en-US" sz="2800" dirty="0"/>
          </a:p>
          <a:p>
            <a:pPr marL="0" indent="0">
              <a:buNone/>
            </a:pPr>
            <a:endParaRPr lang="en-GB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415B-A654-4D8D-87E5-21AEF844488C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FAIR PLAY FOR FAIR PAY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15133" y="748589"/>
            <a:ext cx="10186284" cy="50147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Harmonization </a:t>
            </a:r>
            <a:r>
              <a:rPr lang="en-US" sz="3200" b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…cont’d</a:t>
            </a:r>
            <a:endParaRPr lang="en-US" sz="3200" b="1" u="sng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 descr="Description: Description: C:\Users\Mr. Ali\Desktop\SRC-Logo-Colour 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443" y="1"/>
            <a:ext cx="964557" cy="787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010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5" y="1282580"/>
            <a:ext cx="11129937" cy="52619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800" dirty="0" smtClean="0"/>
              <a:t>The JE exercise resulted in a harmonised grading structure, which: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Determines where jobs should be placed in hierarchy;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Defines remuneration levels and scope for pay progression;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Provides the basis on which relativities can be managed;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Provides a basis for achieving Equal Pay for Work of Equal Value;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Forms </a:t>
            </a:r>
            <a:r>
              <a:rPr lang="en-GB" sz="2800" dirty="0"/>
              <a:t>a good basis for professional development and career </a:t>
            </a:r>
            <a:r>
              <a:rPr lang="en-GB" sz="2800" dirty="0" smtClean="0"/>
              <a:t>growth; and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 smtClean="0"/>
              <a:t>Controls the implementation of pay practices</a:t>
            </a:r>
            <a:r>
              <a:rPr lang="en-GB" sz="2800" dirty="0" smtClean="0">
                <a:solidFill>
                  <a:srgbClr val="00B050"/>
                </a:solidFill>
              </a:rPr>
              <a:t>.</a:t>
            </a:r>
          </a:p>
          <a:p>
            <a:pPr algn="just">
              <a:buFontTx/>
              <a:buChar char="-"/>
            </a:pP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415B-A654-4D8D-87E5-21AEF844488C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FAIR PLAY FOR FAIR PAY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59556" y="340755"/>
            <a:ext cx="10349449" cy="10930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15826" y="568431"/>
            <a:ext cx="6776761" cy="637654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Job </a:t>
            </a:r>
            <a:r>
              <a:rPr lang="en-US" sz="3200" b="1" u="sng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Grading </a:t>
            </a:r>
            <a:r>
              <a:rPr lang="en-US" sz="3200" b="1" u="sng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Harmonization</a:t>
            </a:r>
            <a:endParaRPr lang="en-US" sz="3200" b="1" u="sng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 descr="Description: Description: C:\Users\Mr. Ali\Desktop\SRC-Logo-Colour 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005" y="0"/>
            <a:ext cx="1282995" cy="1041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486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944" y="639488"/>
            <a:ext cx="8596668" cy="661711"/>
          </a:xfrm>
        </p:spPr>
        <p:txBody>
          <a:bodyPr>
            <a:normAutofit/>
          </a:bodyPr>
          <a:lstStyle/>
          <a:p>
            <a:r>
              <a:rPr lang="en-GB" sz="3200" b="1" u="sng" dirty="0" smtClean="0">
                <a:solidFill>
                  <a:schemeClr val="tx1"/>
                </a:solidFill>
              </a:rPr>
              <a:t>Harmonized Salary Structure</a:t>
            </a:r>
            <a:endParaRPr lang="en-GB" sz="32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74360"/>
            <a:ext cx="11233617" cy="4711326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 smtClean="0"/>
              <a:t>A harmonized pay structure for employees at National and County </a:t>
            </a:r>
            <a:r>
              <a:rPr lang="en-US" sz="2800" dirty="0" smtClean="0"/>
              <a:t>Governments developed and communicated;</a:t>
            </a:r>
            <a:endParaRPr lang="en-US" sz="2800" dirty="0" smtClean="0"/>
          </a:p>
          <a:p>
            <a:pPr lvl="0" algn="just"/>
            <a:r>
              <a:rPr lang="en-US" sz="2800" dirty="0" smtClean="0"/>
              <a:t>Positions falling;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600" dirty="0" smtClean="0"/>
              <a:t> below	-	shall be upgraded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600" dirty="0" smtClean="0"/>
              <a:t>Within		-	shall be retained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600" dirty="0" smtClean="0"/>
              <a:t>above 	-	shall be treated as personal to self</a:t>
            </a:r>
          </a:p>
          <a:p>
            <a:pPr lvl="0" algn="just"/>
            <a:r>
              <a:rPr lang="en-US" sz="2800" dirty="0" smtClean="0"/>
              <a:t>The </a:t>
            </a:r>
            <a:r>
              <a:rPr lang="en-US" sz="2800" dirty="0"/>
              <a:t>recommended grading structure and the new salary structure </a:t>
            </a:r>
            <a:r>
              <a:rPr lang="en-US" sz="2800" dirty="0" smtClean="0"/>
              <a:t>is effective in 2017/18 financial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415B-A654-4D8D-87E5-21AEF844488C}" type="datetime1">
              <a:rPr lang="en-US" smtClean="0">
                <a:solidFill>
                  <a:srgbClr val="696464"/>
                </a:solidFill>
              </a:rPr>
              <a:t>12/14/2017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96464"/>
                </a:solidFill>
              </a:rPr>
              <a:t>FAIR PLAY FOR FAIR PAY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E4299-704F-4297-B369-AC167B84D34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Description: Description: C:\Users\Mr. Ali\Desktop\SRC-Logo-Colour 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225" y="0"/>
            <a:ext cx="1230775" cy="902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073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3440</TotalTime>
  <Words>662</Words>
  <Application>Microsoft Office PowerPoint</Application>
  <PresentationFormat>Widescreen</PresentationFormat>
  <Paragraphs>163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Franklin Gothic Book</vt:lpstr>
      <vt:lpstr>Optima</vt:lpstr>
      <vt:lpstr>Tahoma</vt:lpstr>
      <vt:lpstr>Wingdings</vt:lpstr>
      <vt:lpstr>Wingdings 3</vt:lpstr>
      <vt:lpstr>Wisp</vt:lpstr>
      <vt:lpstr> PROGRESS IN THE HARMONISATION OF SALARIES AND REMUNERATION IN PUBLIC SERVICE</vt:lpstr>
      <vt:lpstr>Establishment and Mandate of SRC</vt:lpstr>
      <vt:lpstr>Principles of Pay Determination</vt:lpstr>
      <vt:lpstr>Distribution of Employees in the Public Sector</vt:lpstr>
      <vt:lpstr>Public Sector Wage Bill</vt:lpstr>
      <vt:lpstr>Harmonization of job grading &amp; salary structure</vt:lpstr>
      <vt:lpstr>PowerPoint Presentation</vt:lpstr>
      <vt:lpstr>PowerPoint Presentation</vt:lpstr>
      <vt:lpstr>Harmonized Salary Structure</vt:lpstr>
      <vt:lpstr>Approved Grading &amp; Salary Structures</vt:lpstr>
      <vt:lpstr>Harmonization challenges</vt:lpstr>
      <vt:lpstr>Recommendations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Cleopus M. Wangombe</dc:creator>
  <cp:lastModifiedBy>Rotich Michael</cp:lastModifiedBy>
  <cp:revision>266</cp:revision>
  <cp:lastPrinted>2017-12-13T10:57:29Z</cp:lastPrinted>
  <dcterms:created xsi:type="dcterms:W3CDTF">2015-04-16T09:33:28Z</dcterms:created>
  <dcterms:modified xsi:type="dcterms:W3CDTF">2017-12-14T12:41:02Z</dcterms:modified>
</cp:coreProperties>
</file>