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57" r:id="rId1"/>
  </p:sldMasterIdLst>
  <p:notesMasterIdLst>
    <p:notesMasterId r:id="rId45"/>
  </p:notesMasterIdLst>
  <p:handoutMasterIdLst>
    <p:handoutMasterId r:id="rId46"/>
  </p:handoutMasterIdLst>
  <p:sldIdLst>
    <p:sldId id="256" r:id="rId2"/>
    <p:sldId id="281" r:id="rId3"/>
    <p:sldId id="294" r:id="rId4"/>
    <p:sldId id="309" r:id="rId5"/>
    <p:sldId id="392" r:id="rId6"/>
    <p:sldId id="319" r:id="rId7"/>
    <p:sldId id="340" r:id="rId8"/>
    <p:sldId id="393" r:id="rId9"/>
    <p:sldId id="320" r:id="rId10"/>
    <p:sldId id="336" r:id="rId11"/>
    <p:sldId id="322" r:id="rId12"/>
    <p:sldId id="341" r:id="rId13"/>
    <p:sldId id="326" r:id="rId14"/>
    <p:sldId id="327" r:id="rId15"/>
    <p:sldId id="343" r:id="rId16"/>
    <p:sldId id="329" r:id="rId17"/>
    <p:sldId id="330" r:id="rId18"/>
    <p:sldId id="331" r:id="rId19"/>
    <p:sldId id="348" r:id="rId20"/>
    <p:sldId id="394" r:id="rId21"/>
    <p:sldId id="395" r:id="rId22"/>
    <p:sldId id="396" r:id="rId23"/>
    <p:sldId id="397" r:id="rId24"/>
    <p:sldId id="363" r:id="rId25"/>
    <p:sldId id="380" r:id="rId26"/>
    <p:sldId id="364" r:id="rId27"/>
    <p:sldId id="381" r:id="rId28"/>
    <p:sldId id="365" r:id="rId29"/>
    <p:sldId id="382" r:id="rId30"/>
    <p:sldId id="366" r:id="rId31"/>
    <p:sldId id="398" r:id="rId32"/>
    <p:sldId id="399" r:id="rId33"/>
    <p:sldId id="400" r:id="rId34"/>
    <p:sldId id="401" r:id="rId35"/>
    <p:sldId id="402" r:id="rId36"/>
    <p:sldId id="403" r:id="rId37"/>
    <p:sldId id="404" r:id="rId38"/>
    <p:sldId id="405" r:id="rId39"/>
    <p:sldId id="374" r:id="rId40"/>
    <p:sldId id="406" r:id="rId41"/>
    <p:sldId id="407" r:id="rId42"/>
    <p:sldId id="408" r:id="rId43"/>
    <p:sldId id="362" r:id="rId44"/>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guide id="3" pos="312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328" autoAdjust="0"/>
    <p:restoredTop sz="94660"/>
  </p:normalViewPr>
  <p:slideViewPr>
    <p:cSldViewPr snapToGrid="0">
      <p:cViewPr varScale="1">
        <p:scale>
          <a:sx n="72" d="100"/>
          <a:sy n="72" d="100"/>
        </p:scale>
        <p:origin x="1164" y="66"/>
      </p:cViewPr>
      <p:guideLst>
        <p:guide orient="horz" pos="2160"/>
        <p:guide pos="3840"/>
        <p:guide pos="3120"/>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50" d="100"/>
          <a:sy n="50" d="100"/>
        </p:scale>
        <p:origin x="-2620" y="-5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51"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6B74372-C785-460D-94A2-FE3780DA2BCF}" type="datetimeFigureOut">
              <a:rPr lang="en-US" smtClean="0"/>
              <a:pPr/>
              <a:t>12/13/2017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9F9AF1B-903D-4528-A71B-3F65C2D1D2CE}" type="slidenum">
              <a:rPr lang="en-US" smtClean="0"/>
              <a:pPr/>
              <a:t>‹#›</a:t>
            </a:fld>
            <a:endParaRPr lang="en-US"/>
          </a:p>
        </p:txBody>
      </p:sp>
    </p:spTree>
    <p:extLst>
      <p:ext uri="{BB962C8B-B14F-4D97-AF65-F5344CB8AC3E}">
        <p14:creationId xmlns:p14="http://schemas.microsoft.com/office/powerpoint/2010/main" val="221590199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8D53FA8-79A5-4C43-BA18-131FAAD7CB7C}" type="datetimeFigureOut">
              <a:rPr lang="en-US" smtClean="0"/>
              <a:pPr/>
              <a:t>12/13/2017</a:t>
            </a:fld>
            <a:endParaRPr lang="en-US"/>
          </a:p>
        </p:txBody>
      </p:sp>
      <p:sp>
        <p:nvSpPr>
          <p:cNvPr id="4" name="Slide Image Placeholder 3"/>
          <p:cNvSpPr>
            <a:spLocks noGrp="1" noRot="1" noChangeAspect="1"/>
          </p:cNvSpPr>
          <p:nvPr>
            <p:ph type="sldImg" idx="2"/>
          </p:nvPr>
        </p:nvSpPr>
        <p:spPr>
          <a:xfrm>
            <a:off x="952500" y="685800"/>
            <a:ext cx="4953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270EE5F-2F52-4292-B6AE-C8B727F5E0CB}" type="slidenum">
              <a:rPr lang="en-US" smtClean="0"/>
              <a:pPr/>
              <a:t>‹#›</a:t>
            </a:fld>
            <a:endParaRPr lang="en-US"/>
          </a:p>
        </p:txBody>
      </p:sp>
    </p:spTree>
    <p:extLst>
      <p:ext uri="{BB962C8B-B14F-4D97-AF65-F5344CB8AC3E}">
        <p14:creationId xmlns:p14="http://schemas.microsoft.com/office/powerpoint/2010/main" val="3424745585"/>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52500" y="685800"/>
            <a:ext cx="4953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270EE5F-2F52-4292-B6AE-C8B727F5E0CB}" type="slidenum">
              <a:rPr lang="en-US" smtClean="0"/>
              <a:pPr/>
              <a:t>2</a:t>
            </a:fld>
            <a:endParaRPr lang="en-US"/>
          </a:p>
        </p:txBody>
      </p:sp>
    </p:spTree>
    <p:extLst>
      <p:ext uri="{BB962C8B-B14F-4D97-AF65-F5344CB8AC3E}">
        <p14:creationId xmlns:p14="http://schemas.microsoft.com/office/powerpoint/2010/main" val="9272000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28"/>
            <a:ext cx="8420100" cy="1470025"/>
          </a:xfrm>
        </p:spPr>
        <p:txBody>
          <a:bodyPr/>
          <a:lstStyle/>
          <a:p>
            <a:r>
              <a:rPr lang="en-US"/>
              <a:t>Click to edit Master title style</a:t>
            </a:r>
          </a:p>
        </p:txBody>
      </p:sp>
      <p:sp>
        <p:nvSpPr>
          <p:cNvPr id="3" name="Subtitle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BC1603D-BEA2-401C-BF7E-A26150D56DEC}" type="datetime1">
              <a:rPr lang="en-US" smtClean="0"/>
              <a:pPr/>
              <a:t>12/13/2017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1317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1C1B876-CCAC-49F1-BB9C-609684462067}" type="datetime1">
              <a:rPr lang="en-US" smtClean="0"/>
              <a:pPr/>
              <a:t>12/13/2017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510352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780337" y="274641"/>
            <a:ext cx="2414588"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36576" y="274641"/>
            <a:ext cx="7078663"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88376DC-3A47-4EA7-9A9C-FB580FE96734}" type="datetime1">
              <a:rPr lang="en-US" smtClean="0"/>
              <a:pPr/>
              <a:t>12/13/2017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685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E1AA2C0-CB92-4840-8A1F-EC190668F073}" type="datetime1">
              <a:rPr lang="en-US" smtClean="0"/>
              <a:pPr/>
              <a:t>12/13/2017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97799C9-84D9-46D2-A11E-BCF8A720529D}" type="slidenum">
              <a:rPr lang="en-US" smtClean="0"/>
              <a:pPr/>
              <a:t>‹#›</a:t>
            </a:fld>
            <a:endParaRPr lang="en-US" dirty="0"/>
          </a:p>
        </p:txBody>
      </p:sp>
    </p:spTree>
    <p:extLst>
      <p:ext uri="{BB962C8B-B14F-4D97-AF65-F5344CB8AC3E}">
        <p14:creationId xmlns:p14="http://schemas.microsoft.com/office/powerpoint/2010/main" val="10785660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506" y="4406903"/>
            <a:ext cx="84201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58A870B-8A9E-4992-96C1-E836511131ED}" type="datetime1">
              <a:rPr lang="en-US" smtClean="0"/>
              <a:pPr/>
              <a:t>12/13/2017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75564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36575" y="1600203"/>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448300" y="1600203"/>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85EF5E2-B808-495B-B4F0-34FEAE5EEFCE}" type="datetime1">
              <a:rPr lang="en-US" smtClean="0"/>
              <a:pPr/>
              <a:t>12/13/2017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D84065D-F351-4B03-BD91-D8A6B8D4B362}" type="slidenum">
              <a:rPr lang="en-US" smtClean="0"/>
              <a:pPr/>
              <a:t>‹#›</a:t>
            </a:fld>
            <a:endParaRPr lang="en-US" dirty="0"/>
          </a:p>
        </p:txBody>
      </p:sp>
    </p:spTree>
    <p:extLst>
      <p:ext uri="{BB962C8B-B14F-4D97-AF65-F5344CB8AC3E}">
        <p14:creationId xmlns:p14="http://schemas.microsoft.com/office/powerpoint/2010/main" val="1218624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032112"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32112"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FC4ABAC-3EDA-4572-B8AB-8A0BA944658B}" type="datetime1">
              <a:rPr lang="en-US" smtClean="0"/>
              <a:pPr/>
              <a:t>12/13/2017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325022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E862F2F-B073-422C-A140-4802E773C4A4}" type="datetime1">
              <a:rPr lang="en-US" smtClean="0"/>
              <a:pPr/>
              <a:t>12/13/2017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097330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10E9EA-B85E-4FB1-A905-AEED83452125}" type="datetime1">
              <a:rPr lang="en-US" smtClean="0"/>
              <a:pPr/>
              <a:t>12/13/2017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789844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006"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872972" y="273053"/>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95300" y="1435103"/>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03DE06A-A485-4302-921E-E3D35E8DCB78}" type="datetime1">
              <a:rPr lang="en-US" smtClean="0"/>
              <a:pPr/>
              <a:t>12/13/2017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698398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645" y="4800600"/>
            <a:ext cx="59436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57DA387-A520-43A8-87C1-1C7F421C426E}" type="datetime1">
              <a:rPr lang="en-US" smtClean="0"/>
              <a:pPr/>
              <a:t>12/13/2017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883561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95300" y="1600203"/>
            <a:ext cx="89154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95300" y="6356353"/>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F2893C-3B8E-47EE-9EAF-420DBDA1CB79}" type="datetime1">
              <a:rPr lang="en-US" smtClean="0"/>
              <a:pPr/>
              <a:t>12/13/2017</a:t>
            </a:fld>
            <a:endParaRPr lang="en-US" dirty="0"/>
          </a:p>
        </p:txBody>
      </p:sp>
      <p:sp>
        <p:nvSpPr>
          <p:cNvPr id="5" name="Footer Placeholder 4"/>
          <p:cNvSpPr>
            <a:spLocks noGrp="1"/>
          </p:cNvSpPr>
          <p:nvPr>
            <p:ph type="ftr" sz="quarter" idx="3"/>
          </p:nvPr>
        </p:nvSpPr>
        <p:spPr>
          <a:xfrm>
            <a:off x="3384550" y="6356353"/>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7099300" y="6356353"/>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55702848"/>
      </p:ext>
    </p:extLst>
  </p:cSld>
  <p:clrMap bg1="lt1" tx1="dk1" bg2="lt2" tx2="dk2" accent1="accent1" accent2="accent2" accent3="accent3" accent4="accent4" accent5="accent5" accent6="accent6" hlink="hlink" folHlink="folHlink"/>
  <p:sldLayoutIdLst>
    <p:sldLayoutId id="2147483758" r:id="rId1"/>
    <p:sldLayoutId id="2147483759" r:id="rId2"/>
    <p:sldLayoutId id="2147483760" r:id="rId3"/>
    <p:sldLayoutId id="2147483761" r:id="rId4"/>
    <p:sldLayoutId id="2147483762" r:id="rId5"/>
    <p:sldLayoutId id="2147483763" r:id="rId6"/>
    <p:sldLayoutId id="2147483764" r:id="rId7"/>
    <p:sldLayoutId id="2147483765" r:id="rId8"/>
    <p:sldLayoutId id="2147483766" r:id="rId9"/>
    <p:sldLayoutId id="2147483767" r:id="rId10"/>
    <p:sldLayoutId id="2147483768"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81715" y="839136"/>
            <a:ext cx="7703945" cy="3599515"/>
          </a:xfrm>
        </p:spPr>
        <p:txBody>
          <a:bodyPr>
            <a:noAutofit/>
          </a:bodyPr>
          <a:lstStyle/>
          <a:p>
            <a:pPr algn="ctr"/>
            <a:br>
              <a:rPr lang="en-US" sz="3200" dirty="0">
                <a:latin typeface="Copperplate Gothic Bold" panose="020E0705020206020404" pitchFamily="34" charset="0"/>
              </a:rPr>
            </a:br>
            <a:br>
              <a:rPr lang="en-US" sz="3200" dirty="0">
                <a:latin typeface="Copperplate Gothic Bold" panose="020E0705020206020404" pitchFamily="34" charset="0"/>
              </a:rPr>
            </a:br>
            <a:br>
              <a:rPr lang="en-US" sz="3200" dirty="0">
                <a:latin typeface="Copperplate Gothic Bold" panose="020E0705020206020404" pitchFamily="34" charset="0"/>
              </a:rPr>
            </a:br>
            <a:br>
              <a:rPr lang="en-US" sz="3200" dirty="0">
                <a:latin typeface="Copperplate Gothic Bold" panose="020E0705020206020404" pitchFamily="34" charset="0"/>
              </a:rPr>
            </a:br>
            <a:br>
              <a:rPr lang="en-US" sz="3200" dirty="0">
                <a:latin typeface="Copperplate Gothic Bold" panose="020E0705020206020404" pitchFamily="34" charset="0"/>
              </a:rPr>
            </a:br>
            <a:r>
              <a:rPr lang="en-US" sz="3600" dirty="0">
                <a:solidFill>
                  <a:srgbClr val="002060"/>
                </a:solidFill>
                <a:latin typeface="Copperplate Gothic Bold" panose="020E0705020206020404" pitchFamily="34" charset="0"/>
              </a:rPr>
              <a:t>accountability, oversight and good governance</a:t>
            </a:r>
            <a:endParaRPr lang="en-US" sz="4000" dirty="0">
              <a:solidFill>
                <a:srgbClr val="002060"/>
              </a:solidFill>
              <a:latin typeface="Copperplate Gothic Bold" panose="020E0705020206020404" pitchFamily="34" charset="0"/>
            </a:endParaRPr>
          </a:p>
        </p:txBody>
      </p:sp>
      <p:sp>
        <p:nvSpPr>
          <p:cNvPr id="3" name="Subtitle 2"/>
          <p:cNvSpPr>
            <a:spLocks noGrp="1"/>
          </p:cNvSpPr>
          <p:nvPr>
            <p:ph type="subTitle" idx="1"/>
          </p:nvPr>
        </p:nvSpPr>
        <p:spPr>
          <a:xfrm>
            <a:off x="1826419" y="4777380"/>
            <a:ext cx="7521079" cy="1547221"/>
          </a:xfrm>
        </p:spPr>
        <p:txBody>
          <a:bodyPr>
            <a:normAutofit/>
          </a:bodyPr>
          <a:lstStyle/>
          <a:p>
            <a:r>
              <a:rPr lang="en-US" sz="2800" b="1" dirty="0">
                <a:solidFill>
                  <a:srgbClr val="002060"/>
                </a:solidFill>
                <a:latin typeface="Copperplate Gothic Bold" pitchFamily="34" charset="0"/>
              </a:rPr>
              <a:t>SEN. </a:t>
            </a:r>
            <a:r>
              <a:rPr lang="en-US" sz="2800" b="1" dirty="0" err="1">
                <a:solidFill>
                  <a:srgbClr val="002060"/>
                </a:solidFill>
                <a:latin typeface="Copperplate Gothic Bold" pitchFamily="34" charset="0"/>
              </a:rPr>
              <a:t>MUTULA</a:t>
            </a:r>
            <a:r>
              <a:rPr lang="en-US" sz="2800" b="1" dirty="0">
                <a:solidFill>
                  <a:srgbClr val="002060"/>
                </a:solidFill>
                <a:latin typeface="Copperplate Gothic Bold" pitchFamily="34" charset="0"/>
              </a:rPr>
              <a:t> </a:t>
            </a:r>
            <a:r>
              <a:rPr lang="en-US" sz="2800" b="1" dirty="0" err="1">
                <a:solidFill>
                  <a:srgbClr val="002060"/>
                </a:solidFill>
                <a:latin typeface="Copperplate Gothic Bold" pitchFamily="34" charset="0"/>
              </a:rPr>
              <a:t>KILONZO</a:t>
            </a:r>
            <a:r>
              <a:rPr lang="en-US" sz="2800" b="1" dirty="0">
                <a:solidFill>
                  <a:srgbClr val="002060"/>
                </a:solidFill>
                <a:latin typeface="Copperplate Gothic Bold" pitchFamily="34" charset="0"/>
              </a:rPr>
              <a:t> JUNIOR</a:t>
            </a:r>
          </a:p>
          <a:p>
            <a:pPr algn="ctr"/>
            <a:r>
              <a:rPr lang="en-US" sz="2800" b="1" dirty="0">
                <a:solidFill>
                  <a:srgbClr val="002060"/>
                </a:solidFill>
                <a:latin typeface="Copperplate Gothic Bold" pitchFamily="34" charset="0"/>
              </a:rPr>
              <a:t>SENATOR, </a:t>
            </a:r>
            <a:r>
              <a:rPr lang="en-US" sz="2800" b="1" dirty="0" err="1">
                <a:solidFill>
                  <a:srgbClr val="002060"/>
                </a:solidFill>
                <a:latin typeface="Copperplate Gothic Bold" pitchFamily="34" charset="0"/>
              </a:rPr>
              <a:t>MAKUENI</a:t>
            </a:r>
            <a:r>
              <a:rPr lang="en-US" sz="2800" b="1" dirty="0">
                <a:solidFill>
                  <a:srgbClr val="002060"/>
                </a:solidFill>
                <a:latin typeface="Copperplate Gothic Bold" pitchFamily="34" charset="0"/>
              </a:rPr>
              <a:t> COUNTY</a:t>
            </a:r>
          </a:p>
          <a:p>
            <a:pPr algn="ctr"/>
            <a:r>
              <a:rPr lang="en-US" sz="2800" b="1" dirty="0">
                <a:solidFill>
                  <a:srgbClr val="002060"/>
                </a:solidFill>
                <a:latin typeface="Copperplate Gothic Bold" pitchFamily="34" charset="0"/>
              </a:rPr>
              <a:t>15</a:t>
            </a:r>
            <a:r>
              <a:rPr lang="en-US" sz="2800" b="1" baseline="30000" dirty="0">
                <a:solidFill>
                  <a:srgbClr val="002060"/>
                </a:solidFill>
                <a:latin typeface="Copperplate Gothic Bold" pitchFamily="34" charset="0"/>
              </a:rPr>
              <a:t>TH</a:t>
            </a:r>
            <a:r>
              <a:rPr lang="en-US" sz="2800" b="1" dirty="0">
                <a:solidFill>
                  <a:srgbClr val="002060"/>
                </a:solidFill>
                <a:latin typeface="Copperplate Gothic Bold" pitchFamily="34" charset="0"/>
              </a:rPr>
              <a:t> DECEMBER, 2017</a:t>
            </a:r>
          </a:p>
        </p:txBody>
      </p:sp>
      <p:pic>
        <p:nvPicPr>
          <p:cNvPr id="4" name="Picture 3" descr="SENATE LOGO.jpg"/>
          <p:cNvPicPr>
            <a:picLocks noChangeAspect="1"/>
          </p:cNvPicPr>
          <p:nvPr/>
        </p:nvPicPr>
        <p:blipFill>
          <a:blip r:embed="rId2"/>
          <a:stretch>
            <a:fillRect/>
          </a:stretch>
        </p:blipFill>
        <p:spPr>
          <a:xfrm>
            <a:off x="3644900" y="444500"/>
            <a:ext cx="2527300" cy="2781300"/>
          </a:xfrm>
          <a:prstGeom prst="rect">
            <a:avLst/>
          </a:prstGeom>
        </p:spPr>
      </p:pic>
    </p:spTree>
    <p:extLst>
      <p:ext uri="{BB962C8B-B14F-4D97-AF65-F5344CB8AC3E}">
        <p14:creationId xmlns:p14="http://schemas.microsoft.com/office/powerpoint/2010/main" val="13099114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8000" y="433075"/>
            <a:ext cx="9049886" cy="5715000"/>
          </a:xfrm>
        </p:spPr>
        <p:txBody>
          <a:bodyPr>
            <a:noAutofit/>
          </a:bodyPr>
          <a:lstStyle/>
          <a:p>
            <a:pPr lvl="1" algn="just">
              <a:buNone/>
            </a:pPr>
            <a:r>
              <a:rPr lang="en-GB" dirty="0"/>
              <a:t>(2) The Senate participates in the law-making function of Parliament by considering, debating and approving Bills concerning counties, as provided in Articles 109 to 113. </a:t>
            </a:r>
          </a:p>
          <a:p>
            <a:pPr lvl="1" algn="just">
              <a:buNone/>
            </a:pPr>
            <a:endParaRPr lang="en-US" dirty="0"/>
          </a:p>
          <a:p>
            <a:pPr lvl="1" algn="just">
              <a:buNone/>
            </a:pPr>
            <a:r>
              <a:rPr lang="en-GB" dirty="0"/>
              <a:t>(3) The Senate determines the allocation of national revenue among counties, as provided in Article 217, </a:t>
            </a:r>
            <a:r>
              <a:rPr lang="en-GB" b="1" dirty="0"/>
              <a:t>and exercises oversight over national revenue allocated to the county governments.</a:t>
            </a:r>
            <a:endParaRPr lang="en-US" dirty="0"/>
          </a:p>
          <a:p>
            <a:pPr marL="114300" marR="0" indent="0">
              <a:lnSpc>
                <a:spcPct val="115000"/>
              </a:lnSpc>
              <a:spcBef>
                <a:spcPts val="0"/>
              </a:spcBef>
              <a:spcAft>
                <a:spcPts val="1000"/>
              </a:spcAft>
              <a:buNone/>
            </a:pPr>
            <a:endParaRPr lang="en-US" sz="3000" dirty="0">
              <a:latin typeface="Times New Roman" pitchFamily="18" charset="0"/>
              <a:ea typeface="Calibri"/>
              <a:cs typeface="Times New Roman" pitchFamily="18" charset="0"/>
            </a:endParaRPr>
          </a:p>
        </p:txBody>
      </p:sp>
      <p:sp>
        <p:nvSpPr>
          <p:cNvPr id="4" name="Slide Number Placeholder 3"/>
          <p:cNvSpPr>
            <a:spLocks noGrp="1"/>
          </p:cNvSpPr>
          <p:nvPr>
            <p:ph type="sldNum" sz="quarter" idx="12"/>
          </p:nvPr>
        </p:nvSpPr>
        <p:spPr/>
        <p:txBody>
          <a:bodyPr/>
          <a:lstStyle/>
          <a:p>
            <a:fld id="{E97799C9-84D9-46D2-A11E-BCF8A720529D}" type="slidenum">
              <a:rPr lang="en-US" smtClean="0"/>
              <a:pPr/>
              <a:t>10</a:t>
            </a:fld>
            <a:endParaRPr lang="en-US" dirty="0"/>
          </a:p>
        </p:txBody>
      </p:sp>
      <p:sp>
        <p:nvSpPr>
          <p:cNvPr id="5" name="Title 1"/>
          <p:cNvSpPr>
            <a:spLocks noGrp="1"/>
          </p:cNvSpPr>
          <p:nvPr>
            <p:ph type="title"/>
          </p:nvPr>
        </p:nvSpPr>
        <p:spPr>
          <a:xfrm>
            <a:off x="2043252" y="178810"/>
            <a:ext cx="7240746" cy="195040"/>
          </a:xfrm>
        </p:spPr>
        <p:txBody>
          <a:bodyPr>
            <a:normAutofit fontScale="90000"/>
          </a:bodyPr>
          <a:lstStyle/>
          <a:p>
            <a:pPr algn="just">
              <a:spcAft>
                <a:spcPts val="0"/>
              </a:spcAft>
            </a:pPr>
            <a:r>
              <a:rPr lang="en-GB" sz="2800" b="1" dirty="0">
                <a:effectLst/>
                <a:latin typeface="Times New Roman"/>
              </a:rPr>
              <a:t>			….</a:t>
            </a:r>
            <a:r>
              <a:rPr lang="en-GB" sz="2800" b="1" dirty="0" err="1">
                <a:effectLst/>
                <a:latin typeface="Times New Roman"/>
              </a:rPr>
              <a:t>cont</a:t>
            </a:r>
            <a:r>
              <a:rPr lang="en-GB" sz="2800" b="1" dirty="0">
                <a:effectLst/>
                <a:latin typeface="Times New Roman"/>
              </a:rPr>
              <a:t>’</a:t>
            </a:r>
            <a:endParaRPr lang="en-US" sz="2800" dirty="0">
              <a:effectLst/>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49300" y="1162050"/>
            <a:ext cx="8598197" cy="4520572"/>
          </a:xfrm>
        </p:spPr>
        <p:txBody>
          <a:bodyPr>
            <a:noAutofit/>
          </a:bodyPr>
          <a:lstStyle/>
          <a:p>
            <a:pPr lvl="0" algn="just"/>
            <a:r>
              <a:rPr lang="en-GB" sz="3000" dirty="0"/>
              <a:t>The Courts have also given guidance in trying to unravel the mandate of the Senate. The former Chief Justice Willy </a:t>
            </a:r>
            <a:r>
              <a:rPr lang="en-GB" sz="3000" dirty="0" err="1"/>
              <a:t>Mutunga</a:t>
            </a:r>
            <a:r>
              <a:rPr lang="en-GB" sz="3000" dirty="0"/>
              <a:t> in the Supreme Court’s Advisory Opinion, </a:t>
            </a:r>
            <a:r>
              <a:rPr lang="en-GB" sz="3000" i="1" dirty="0">
                <a:solidFill>
                  <a:schemeClr val="accent1"/>
                </a:solidFill>
              </a:rPr>
              <a:t>Reference No. 2 of 2013, Speaker of the Senate &amp; </a:t>
            </a:r>
            <a:r>
              <a:rPr lang="en-GB" sz="3000" i="1" dirty="0" err="1">
                <a:solidFill>
                  <a:schemeClr val="accent1"/>
                </a:solidFill>
              </a:rPr>
              <a:t>Anor</a:t>
            </a:r>
            <a:r>
              <a:rPr lang="en-GB" sz="3000" i="1" dirty="0">
                <a:solidFill>
                  <a:schemeClr val="accent1"/>
                </a:solidFill>
              </a:rPr>
              <a:t>. Vs The Attorney General &amp; </a:t>
            </a:r>
            <a:r>
              <a:rPr lang="en-GB" sz="3000" i="1" dirty="0" err="1">
                <a:solidFill>
                  <a:schemeClr val="accent1"/>
                </a:solidFill>
              </a:rPr>
              <a:t>Anor</a:t>
            </a:r>
            <a:r>
              <a:rPr lang="en-GB" sz="3000" i="1" dirty="0">
                <a:solidFill>
                  <a:schemeClr val="accent1"/>
                </a:solidFill>
              </a:rPr>
              <a:t>,</a:t>
            </a:r>
            <a:r>
              <a:rPr lang="en-GB" sz="3000" i="1" dirty="0"/>
              <a:t> </a:t>
            </a:r>
            <a:r>
              <a:rPr lang="en-GB" sz="3000" dirty="0"/>
              <a:t>recognized the pivotal role of the Senate by giving a background on the evolution of devolution in Kenya. He stated-</a:t>
            </a:r>
            <a:endParaRPr lang="en-US" sz="3000" dirty="0"/>
          </a:p>
          <a:p>
            <a:pPr marL="0" lvl="0" indent="0" algn="just">
              <a:spcBef>
                <a:spcPts val="0"/>
              </a:spcBef>
              <a:buNone/>
            </a:pPr>
            <a:endParaRPr lang="en-US" sz="3000" dirty="0">
              <a:effectLst/>
              <a:latin typeface="Times New Roman" pitchFamily="18" charset="0"/>
              <a:cs typeface="Times New Roman" pitchFamily="18" charset="0"/>
            </a:endParaRPr>
          </a:p>
          <a:p>
            <a:pPr algn="just"/>
            <a:endParaRPr lang="en-US" sz="30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E97799C9-84D9-46D2-A11E-BCF8A720529D}" type="slidenum">
              <a:rPr lang="en-US" smtClean="0"/>
              <a:pPr/>
              <a:t>11</a:t>
            </a:fld>
            <a:endParaRPr lang="en-US" dirty="0"/>
          </a:p>
        </p:txBody>
      </p:sp>
      <p:sp>
        <p:nvSpPr>
          <p:cNvPr id="4" name="Title 1"/>
          <p:cNvSpPr>
            <a:spLocks noGrp="1"/>
          </p:cNvSpPr>
          <p:nvPr>
            <p:ph type="title"/>
          </p:nvPr>
        </p:nvSpPr>
        <p:spPr>
          <a:xfrm>
            <a:off x="2106752" y="624110"/>
            <a:ext cx="7240746" cy="195040"/>
          </a:xfrm>
        </p:spPr>
        <p:txBody>
          <a:bodyPr>
            <a:normAutofit fontScale="90000"/>
          </a:bodyPr>
          <a:lstStyle/>
          <a:p>
            <a:pPr algn="just">
              <a:spcAft>
                <a:spcPts val="0"/>
              </a:spcAft>
            </a:pPr>
            <a:r>
              <a:rPr lang="en-GB" sz="2800" b="1" dirty="0">
                <a:effectLst/>
                <a:latin typeface="Times New Roman"/>
              </a:rPr>
              <a:t>			….</a:t>
            </a:r>
            <a:r>
              <a:rPr lang="en-GB" sz="2800" b="1" dirty="0" err="1">
                <a:effectLst/>
                <a:latin typeface="Times New Roman"/>
              </a:rPr>
              <a:t>cont</a:t>
            </a:r>
            <a:r>
              <a:rPr lang="en-GB" sz="2800" b="1" dirty="0">
                <a:effectLst/>
                <a:latin typeface="Times New Roman"/>
              </a:rPr>
              <a:t>’</a:t>
            </a:r>
            <a:endParaRPr lang="en-US" sz="2800" dirty="0">
              <a:effectLst/>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7259" y="417775"/>
            <a:ext cx="9223141" cy="5124450"/>
          </a:xfrm>
        </p:spPr>
        <p:txBody>
          <a:bodyPr>
            <a:noAutofit/>
          </a:bodyPr>
          <a:lstStyle/>
          <a:p>
            <a:pPr lvl="1" algn="just">
              <a:buNone/>
            </a:pPr>
            <a:r>
              <a:rPr lang="en-GB" dirty="0"/>
              <a:t>[182]The current devolution provisions in Chapter 11 of the new Constitution are a </a:t>
            </a:r>
            <a:r>
              <a:rPr lang="en-GB" i="1" dirty="0"/>
              <a:t>major shift from the fiscal and administrative decentralisation initiatives</a:t>
            </a:r>
            <a:r>
              <a:rPr lang="en-GB" dirty="0"/>
              <a:t> that preceded it. </a:t>
            </a:r>
            <a:r>
              <a:rPr lang="en-GB" i="1" dirty="0"/>
              <a:t>It encompasses elements of political, administrative and fiscal devolution.</a:t>
            </a:r>
            <a:r>
              <a:rPr lang="en-GB" dirty="0"/>
              <a:t> There is a </a:t>
            </a:r>
            <a:r>
              <a:rPr lang="en-GB" i="1" dirty="0"/>
              <a:t>vertical and horizontal dispersal of power that puts the exercise of State power in check</a:t>
            </a:r>
            <a:r>
              <a:rPr lang="en-GB" dirty="0"/>
              <a:t>. Importantly, the Constitution has created a </a:t>
            </a:r>
            <a:r>
              <a:rPr lang="en-GB" i="1" dirty="0"/>
              <a:t>Senate, an institution that enjoys direct legitimacy and a popular mandate</a:t>
            </a:r>
            <a:r>
              <a:rPr lang="en-GB" dirty="0"/>
              <a:t>, commanding it to be the </a:t>
            </a:r>
            <a:r>
              <a:rPr lang="en-GB" i="1" dirty="0"/>
              <a:t>protector of devolution</a:t>
            </a:r>
            <a:r>
              <a:rPr lang="en-GB" dirty="0"/>
              <a:t>.</a:t>
            </a:r>
            <a:endParaRPr lang="en-US" dirty="0"/>
          </a:p>
          <a:p>
            <a:pPr lvl="1" algn="just">
              <a:buNone/>
            </a:pP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E97799C9-84D9-46D2-A11E-BCF8A720529D}" type="slidenum">
              <a:rPr lang="en-US" smtClean="0"/>
              <a:pPr/>
              <a:t>12</a:t>
            </a:fld>
            <a:endParaRPr lang="en-US" dirty="0"/>
          </a:p>
        </p:txBody>
      </p:sp>
      <p:sp>
        <p:nvSpPr>
          <p:cNvPr id="5" name="Title 1"/>
          <p:cNvSpPr>
            <a:spLocks noGrp="1"/>
          </p:cNvSpPr>
          <p:nvPr>
            <p:ph type="title"/>
          </p:nvPr>
        </p:nvSpPr>
        <p:spPr>
          <a:xfrm>
            <a:off x="1865452" y="149135"/>
            <a:ext cx="7240746" cy="195040"/>
          </a:xfrm>
        </p:spPr>
        <p:txBody>
          <a:bodyPr>
            <a:normAutofit fontScale="90000"/>
          </a:bodyPr>
          <a:lstStyle/>
          <a:p>
            <a:pPr algn="just">
              <a:spcAft>
                <a:spcPts val="0"/>
              </a:spcAft>
            </a:pPr>
            <a:r>
              <a:rPr lang="en-GB" sz="2800" b="1" dirty="0">
                <a:effectLst/>
                <a:latin typeface="Times New Roman"/>
              </a:rPr>
              <a:t>			….</a:t>
            </a:r>
            <a:r>
              <a:rPr lang="en-GB" sz="2800" b="1" dirty="0" err="1">
                <a:effectLst/>
                <a:latin typeface="Times New Roman"/>
              </a:rPr>
              <a:t>cont</a:t>
            </a:r>
            <a:r>
              <a:rPr lang="en-GB" sz="2800" b="1" dirty="0">
                <a:effectLst/>
                <a:latin typeface="Times New Roman"/>
              </a:rPr>
              <a:t>’</a:t>
            </a:r>
            <a:endParaRPr lang="en-US" sz="2800" dirty="0">
              <a:effectLst/>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3700" y="914400"/>
            <a:ext cx="9194799" cy="4964850"/>
          </a:xfrm>
        </p:spPr>
        <p:txBody>
          <a:bodyPr>
            <a:noAutofit/>
          </a:bodyPr>
          <a:lstStyle/>
          <a:p>
            <a:pPr marL="0" lvl="0" indent="0">
              <a:buNone/>
            </a:pPr>
            <a:r>
              <a:rPr lang="en-GB" sz="3000" dirty="0"/>
              <a:t>The mandate of the County Assemblies is likewise derived from various provisions of the Constitution-</a:t>
            </a:r>
          </a:p>
          <a:p>
            <a:pPr marL="0" lvl="0" indent="0">
              <a:buNone/>
            </a:pPr>
            <a:r>
              <a:rPr lang="en-GB" sz="3000" b="1" dirty="0"/>
              <a:t>  </a:t>
            </a:r>
            <a:endParaRPr lang="en-US" sz="3000" dirty="0"/>
          </a:p>
          <a:p>
            <a:pPr lvl="0" algn="just"/>
            <a:r>
              <a:rPr lang="en-GB" sz="3000" b="1" dirty="0"/>
              <a:t>Article 1</a:t>
            </a:r>
            <a:r>
              <a:rPr lang="en-GB" sz="3000" dirty="0"/>
              <a:t> of the Constitution provides as follows- </a:t>
            </a:r>
            <a:endParaRPr lang="en-US" sz="3000" dirty="0"/>
          </a:p>
          <a:p>
            <a:pPr lvl="1" algn="just"/>
            <a:r>
              <a:rPr lang="en-GB" b="1" dirty="0"/>
              <a:t>All sovereign power belongs to the people of Kenya</a:t>
            </a:r>
            <a:r>
              <a:rPr lang="en-GB" dirty="0"/>
              <a:t> and shall be exercised only in accordance with this Constitution.</a:t>
            </a:r>
          </a:p>
          <a:p>
            <a:pPr lvl="1" algn="just"/>
            <a:r>
              <a:rPr lang="en-GB" dirty="0"/>
              <a:t>The people may exercise their sovereign power either directly or through their democratically elected representatives.</a:t>
            </a:r>
            <a:endParaRPr lang="en-US" dirty="0"/>
          </a:p>
          <a:p>
            <a:pPr lvl="0"/>
            <a:endParaRPr lang="en-US" sz="2800" dirty="0"/>
          </a:p>
          <a:p>
            <a:pPr>
              <a:buNone/>
            </a:pPr>
            <a:endParaRPr lang="en-US" sz="2800" dirty="0"/>
          </a:p>
          <a:p>
            <a:pPr marL="0" indent="0" algn="just">
              <a:buNone/>
            </a:pPr>
            <a:endParaRPr lang="en-US" sz="30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E97799C9-84D9-46D2-A11E-BCF8A720529D}" type="slidenum">
              <a:rPr lang="en-US" smtClean="0"/>
              <a:pPr/>
              <a:t>13</a:t>
            </a:fld>
            <a:endParaRPr lang="en-US" dirty="0"/>
          </a:p>
        </p:txBody>
      </p:sp>
      <p:sp>
        <p:nvSpPr>
          <p:cNvPr id="5" name="Title 1"/>
          <p:cNvSpPr txBox="1">
            <a:spLocks/>
          </p:cNvSpPr>
          <p:nvPr/>
        </p:nvSpPr>
        <p:spPr>
          <a:xfrm>
            <a:off x="1903552" y="-1"/>
            <a:ext cx="7240746" cy="983673"/>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228600" algn="just">
              <a:spcBef>
                <a:spcPts val="0"/>
              </a:spcBef>
            </a:pPr>
            <a:r>
              <a:rPr lang="en-GB" sz="3600" b="1" dirty="0">
                <a:latin typeface="Times New Roman" pitchFamily="18" charset="0"/>
                <a:cs typeface="Times New Roman" pitchFamily="18" charset="0"/>
              </a:rPr>
              <a:t>		</a:t>
            </a:r>
          </a:p>
          <a:p>
            <a:pPr marL="228600">
              <a:spcBef>
                <a:spcPts val="0"/>
              </a:spcBef>
            </a:pPr>
            <a:r>
              <a:rPr lang="en-GB" sz="3600" b="1" dirty="0"/>
              <a:t>3. THE MANDATE OF COUNTY ASSEMBLIES</a:t>
            </a:r>
            <a:endParaRPr lang="en-US" sz="3600" dirty="0"/>
          </a:p>
          <a:p>
            <a:pPr marL="228600" marR="0" algn="just">
              <a:spcBef>
                <a:spcPts val="0"/>
              </a:spcBef>
              <a:spcAft>
                <a:spcPts val="0"/>
              </a:spcAft>
            </a:pPr>
            <a:endParaRPr lang="en-US" sz="3600" dirty="0">
              <a:effectLst/>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46100" y="436625"/>
            <a:ext cx="8744247" cy="5010150"/>
          </a:xfrm>
        </p:spPr>
        <p:txBody>
          <a:bodyPr>
            <a:noAutofit/>
          </a:bodyPr>
          <a:lstStyle/>
          <a:p>
            <a:pPr lvl="0" algn="just"/>
            <a:r>
              <a:rPr lang="en-GB" sz="3000" dirty="0"/>
              <a:t>Sovereign power under this Constitution is delegated to the following State organs, which perform their functions in accordance with this Constitution-</a:t>
            </a:r>
            <a:endParaRPr lang="en-US" sz="3000" dirty="0"/>
          </a:p>
          <a:p>
            <a:pPr lvl="1" algn="just"/>
            <a:r>
              <a:rPr lang="en-GB" dirty="0"/>
              <a:t>Parliament and</a:t>
            </a:r>
            <a:r>
              <a:rPr lang="en-GB" b="1" dirty="0"/>
              <a:t> the legislate assemblies in the county governments;</a:t>
            </a:r>
            <a:endParaRPr lang="en-US" dirty="0"/>
          </a:p>
          <a:p>
            <a:pPr lvl="1" algn="just"/>
            <a:r>
              <a:rPr lang="en-GB" dirty="0"/>
              <a:t>The national executive and</a:t>
            </a:r>
            <a:r>
              <a:rPr lang="en-GB" b="1" dirty="0"/>
              <a:t> the executive structures in the county governments;</a:t>
            </a:r>
            <a:r>
              <a:rPr lang="en-GB" dirty="0"/>
              <a:t> and</a:t>
            </a:r>
            <a:endParaRPr lang="en-US" dirty="0"/>
          </a:p>
          <a:p>
            <a:pPr lvl="1" algn="just"/>
            <a:r>
              <a:rPr lang="en-GB" dirty="0"/>
              <a:t>The judiciary and independent tribunals.</a:t>
            </a:r>
            <a:endParaRPr lang="en-US" dirty="0"/>
          </a:p>
          <a:p>
            <a:pPr marL="1482725" lvl="0" indent="-568325" algn="just">
              <a:spcBef>
                <a:spcPts val="0"/>
              </a:spcBef>
              <a:spcAft>
                <a:spcPts val="1200"/>
              </a:spcAft>
              <a:buNone/>
            </a:pPr>
            <a:endParaRPr lang="en-US" sz="3000" dirty="0"/>
          </a:p>
          <a:p>
            <a:pPr algn="just"/>
            <a:endParaRPr lang="en-US" sz="3000" dirty="0"/>
          </a:p>
        </p:txBody>
      </p:sp>
      <p:sp>
        <p:nvSpPr>
          <p:cNvPr id="4" name="Slide Number Placeholder 3"/>
          <p:cNvSpPr>
            <a:spLocks noGrp="1"/>
          </p:cNvSpPr>
          <p:nvPr>
            <p:ph type="sldNum" sz="quarter" idx="12"/>
          </p:nvPr>
        </p:nvSpPr>
        <p:spPr/>
        <p:txBody>
          <a:bodyPr/>
          <a:lstStyle/>
          <a:p>
            <a:fld id="{E97799C9-84D9-46D2-A11E-BCF8A720529D}" type="slidenum">
              <a:rPr lang="en-US" smtClean="0"/>
              <a:pPr/>
              <a:t>14</a:t>
            </a:fld>
            <a:endParaRPr lang="en-US" dirty="0"/>
          </a:p>
        </p:txBody>
      </p:sp>
      <p:sp>
        <p:nvSpPr>
          <p:cNvPr id="5" name="Title 1"/>
          <p:cNvSpPr txBox="1">
            <a:spLocks/>
          </p:cNvSpPr>
          <p:nvPr/>
        </p:nvSpPr>
        <p:spPr>
          <a:xfrm>
            <a:off x="2144852" y="-23715"/>
            <a:ext cx="7240746" cy="51889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228600" marR="0" algn="just">
              <a:spcBef>
                <a:spcPts val="0"/>
              </a:spcBef>
              <a:spcAft>
                <a:spcPts val="0"/>
              </a:spcAft>
            </a:pPr>
            <a:r>
              <a:rPr lang="en-GB" sz="2800" b="1" dirty="0">
                <a:latin typeface="Times New Roman"/>
              </a:rPr>
              <a:t>			 </a:t>
            </a:r>
            <a:r>
              <a:rPr lang="en-GB" sz="2800" b="1" u="sng" dirty="0" err="1">
                <a:latin typeface="Times New Roman"/>
              </a:rPr>
              <a:t>cont</a:t>
            </a:r>
            <a:r>
              <a:rPr lang="en-GB" sz="2800" b="1" u="sng" dirty="0">
                <a:latin typeface="Times New Roman"/>
              </a:rPr>
              <a:t>’</a:t>
            </a:r>
            <a:endParaRPr lang="en-US" sz="2800" dirty="0">
              <a:effectLst/>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71501" y="1276350"/>
            <a:ext cx="8566448" cy="4895850"/>
          </a:xfrm>
        </p:spPr>
        <p:txBody>
          <a:bodyPr>
            <a:noAutofit/>
          </a:bodyPr>
          <a:lstStyle/>
          <a:p>
            <a:pPr lvl="0"/>
            <a:r>
              <a:rPr lang="en-GB" sz="3000" dirty="0"/>
              <a:t>The sovereign power is exercised at-</a:t>
            </a:r>
            <a:endParaRPr lang="en-US" sz="3000" dirty="0"/>
          </a:p>
          <a:p>
            <a:pPr lvl="1"/>
            <a:r>
              <a:rPr lang="en-GB" sz="3000" dirty="0"/>
              <a:t>The national level; and</a:t>
            </a:r>
            <a:endParaRPr lang="en-US" sz="3000" dirty="0"/>
          </a:p>
          <a:p>
            <a:pPr lvl="1"/>
            <a:r>
              <a:rPr lang="en-GB" sz="3000" b="1" dirty="0"/>
              <a:t>The county level</a:t>
            </a:r>
            <a:r>
              <a:rPr lang="en-GB" sz="3000" dirty="0"/>
              <a:t>.</a:t>
            </a:r>
          </a:p>
          <a:p>
            <a:pPr lvl="1">
              <a:buNone/>
            </a:pPr>
            <a:endParaRPr lang="en-US" sz="3000" dirty="0"/>
          </a:p>
          <a:p>
            <a:pPr lvl="0" algn="just"/>
            <a:r>
              <a:rPr lang="en-GB" sz="3000" b="1" dirty="0"/>
              <a:t>Article 185 </a:t>
            </a:r>
            <a:r>
              <a:rPr lang="en-GB" sz="3000" dirty="0"/>
              <a:t>makes reference to the legislative authority of the County Assemblies-</a:t>
            </a:r>
            <a:endParaRPr lang="en-US" sz="3000" dirty="0"/>
          </a:p>
          <a:p>
            <a:pPr lvl="1" algn="just">
              <a:buNone/>
            </a:pPr>
            <a:r>
              <a:rPr lang="en-GB" sz="3000" dirty="0"/>
              <a:t> (1) The legislative authority of a county is vested in, and exercised by, its county assembly. </a:t>
            </a:r>
            <a:endParaRPr lang="en-US" sz="3000" dirty="0"/>
          </a:p>
          <a:p>
            <a:endParaRPr lang="en-US" sz="30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E97799C9-84D9-46D2-A11E-BCF8A720529D}" type="slidenum">
              <a:rPr lang="en-US" smtClean="0"/>
              <a:pPr/>
              <a:t>15</a:t>
            </a:fld>
            <a:endParaRPr lang="en-US" dirty="0"/>
          </a:p>
        </p:txBody>
      </p:sp>
      <p:sp>
        <p:nvSpPr>
          <p:cNvPr id="5" name="Title 1"/>
          <p:cNvSpPr txBox="1">
            <a:spLocks/>
          </p:cNvSpPr>
          <p:nvPr/>
        </p:nvSpPr>
        <p:spPr>
          <a:xfrm>
            <a:off x="2106752" y="624110"/>
            <a:ext cx="7240746" cy="51889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228600" marR="0" algn="just">
              <a:spcBef>
                <a:spcPts val="0"/>
              </a:spcBef>
              <a:spcAft>
                <a:spcPts val="0"/>
              </a:spcAft>
            </a:pPr>
            <a:r>
              <a:rPr lang="en-GB" sz="2800" b="1" dirty="0">
                <a:latin typeface="Times New Roman"/>
              </a:rPr>
              <a:t>		 </a:t>
            </a:r>
            <a:r>
              <a:rPr lang="en-GB" sz="2800" b="1" i="1" u="sng" dirty="0" err="1">
                <a:latin typeface="Times New Roman"/>
              </a:rPr>
              <a:t>cont</a:t>
            </a:r>
            <a:r>
              <a:rPr lang="en-GB" sz="2800" b="1" i="1" u="sng" dirty="0">
                <a:latin typeface="Times New Roman"/>
              </a:rPr>
              <a:t>’</a:t>
            </a:r>
            <a:endParaRPr lang="en-US" sz="2800" i="1" dirty="0">
              <a:effectLst/>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19100" y="1142999"/>
            <a:ext cx="8556923" cy="5354783"/>
          </a:xfrm>
        </p:spPr>
        <p:txBody>
          <a:bodyPr>
            <a:noAutofit/>
          </a:bodyPr>
          <a:lstStyle/>
          <a:p>
            <a:pPr lvl="1" algn="just">
              <a:buNone/>
            </a:pPr>
            <a:r>
              <a:rPr lang="en-GB" sz="2600" dirty="0"/>
              <a:t>(2) A county assembly may make any laws that are necessary for, or incidental to, the effective performance of the functions and exercise of the powers of the county government under the Fourth Schedule. </a:t>
            </a:r>
          </a:p>
          <a:p>
            <a:pPr lvl="1" algn="just">
              <a:buNone/>
            </a:pPr>
            <a:endParaRPr lang="en-US" sz="2600" dirty="0"/>
          </a:p>
          <a:p>
            <a:pPr lvl="1" algn="just">
              <a:buNone/>
            </a:pPr>
            <a:r>
              <a:rPr lang="en-GB" sz="2600" dirty="0"/>
              <a:t>(3) </a:t>
            </a:r>
            <a:r>
              <a:rPr lang="en-GB" sz="2600" b="1" dirty="0"/>
              <a:t>A county assembly, while respecting the principle of the separation of powers, may exercise oversight over the county executive committee and any other county executive organs.</a:t>
            </a:r>
            <a:r>
              <a:rPr lang="en-GB" sz="2600" dirty="0"/>
              <a:t> </a:t>
            </a:r>
            <a:endParaRPr lang="en-US" sz="2600" dirty="0"/>
          </a:p>
          <a:p>
            <a:pPr marL="0" indent="0" algn="just">
              <a:spcAft>
                <a:spcPts val="0"/>
              </a:spcAft>
              <a:buNone/>
            </a:pPr>
            <a:r>
              <a:rPr lang="en-US" sz="3000" b="1" i="1" dirty="0">
                <a:latin typeface="Times New Roman"/>
                <a:ea typeface="Times New Roman"/>
              </a:rPr>
              <a:t> </a:t>
            </a:r>
            <a:endParaRPr lang="en-US" sz="3000" dirty="0"/>
          </a:p>
          <a:p>
            <a:pPr marL="0" indent="0" algn="just">
              <a:buNone/>
            </a:pPr>
            <a:endParaRPr lang="en-US" sz="3000" dirty="0"/>
          </a:p>
          <a:p>
            <a:pPr algn="just">
              <a:buNone/>
            </a:pPr>
            <a:endParaRPr lang="en-US" sz="3000" dirty="0"/>
          </a:p>
        </p:txBody>
      </p:sp>
      <p:sp>
        <p:nvSpPr>
          <p:cNvPr id="4" name="Slide Number Placeholder 3"/>
          <p:cNvSpPr>
            <a:spLocks noGrp="1"/>
          </p:cNvSpPr>
          <p:nvPr>
            <p:ph type="sldNum" sz="quarter" idx="12"/>
          </p:nvPr>
        </p:nvSpPr>
        <p:spPr/>
        <p:txBody>
          <a:bodyPr/>
          <a:lstStyle/>
          <a:p>
            <a:fld id="{E97799C9-84D9-46D2-A11E-BCF8A720529D}" type="slidenum">
              <a:rPr lang="en-US" smtClean="0"/>
              <a:pPr/>
              <a:t>16</a:t>
            </a:fld>
            <a:endParaRPr lang="en-US" dirty="0"/>
          </a:p>
        </p:txBody>
      </p:sp>
      <p:sp>
        <p:nvSpPr>
          <p:cNvPr id="5" name="Title 1"/>
          <p:cNvSpPr txBox="1">
            <a:spLocks/>
          </p:cNvSpPr>
          <p:nvPr/>
        </p:nvSpPr>
        <p:spPr>
          <a:xfrm>
            <a:off x="2055952" y="446310"/>
            <a:ext cx="7240746" cy="51889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228600" marR="0" algn="just">
              <a:spcBef>
                <a:spcPts val="0"/>
              </a:spcBef>
              <a:spcAft>
                <a:spcPts val="0"/>
              </a:spcAft>
            </a:pPr>
            <a:r>
              <a:rPr lang="en-GB" sz="2800" b="1" dirty="0">
                <a:latin typeface="Times New Roman"/>
              </a:rPr>
              <a:t>		 </a:t>
            </a:r>
            <a:r>
              <a:rPr lang="en-GB" sz="2800" b="1" i="1" u="sng" dirty="0" err="1">
                <a:latin typeface="Times New Roman"/>
              </a:rPr>
              <a:t>cont</a:t>
            </a:r>
            <a:r>
              <a:rPr lang="en-GB" sz="2800" b="1" i="1" u="sng" dirty="0">
                <a:latin typeface="Times New Roman"/>
              </a:rPr>
              <a:t>’</a:t>
            </a:r>
            <a:endParaRPr lang="en-US" sz="2800" i="1" dirty="0">
              <a:effectLst/>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47700" y="583275"/>
            <a:ext cx="8915400" cy="5524500"/>
          </a:xfrm>
        </p:spPr>
        <p:txBody>
          <a:bodyPr>
            <a:noAutofit/>
          </a:bodyPr>
          <a:lstStyle/>
          <a:p>
            <a:pPr algn="just">
              <a:buNone/>
            </a:pPr>
            <a:r>
              <a:rPr lang="en-GB" sz="3000" dirty="0"/>
              <a:t>(4) A county assembly may receive and approve plans and policies for— </a:t>
            </a:r>
            <a:endParaRPr lang="en-US" sz="3000" dirty="0"/>
          </a:p>
          <a:p>
            <a:pPr lvl="1" algn="just">
              <a:buNone/>
            </a:pPr>
            <a:r>
              <a:rPr lang="en-GB" sz="3000" dirty="0"/>
              <a:t>(a) the management and exploitation of the county’s resources; and </a:t>
            </a:r>
            <a:endParaRPr lang="en-US" sz="3000" dirty="0"/>
          </a:p>
          <a:p>
            <a:pPr lvl="1" algn="just">
              <a:buNone/>
            </a:pPr>
            <a:r>
              <a:rPr lang="en-GB" sz="3000" dirty="0"/>
              <a:t>(b) the development and management of its infrastructure and institutions. </a:t>
            </a:r>
            <a:endParaRPr lang="en-US" sz="3000" dirty="0"/>
          </a:p>
          <a:p>
            <a:pPr algn="just">
              <a:buNone/>
            </a:pPr>
            <a:r>
              <a:rPr lang="en-GB" sz="2800" b="1" dirty="0"/>
              <a:t> </a:t>
            </a:r>
            <a:endParaRPr lang="en-US" sz="2800" dirty="0"/>
          </a:p>
          <a:p>
            <a:pPr lvl="0" algn="just"/>
            <a:r>
              <a:rPr lang="en-GB" sz="3000" b="1" dirty="0"/>
              <a:t>Article 226(2) on the </a:t>
            </a:r>
            <a:r>
              <a:rPr lang="en-GB" sz="3000" dirty="0"/>
              <a:t>accounts and audit of public entities provides as follows-</a:t>
            </a:r>
            <a:endParaRPr lang="en-US" sz="3000" dirty="0"/>
          </a:p>
          <a:p>
            <a:pPr>
              <a:buNone/>
            </a:pPr>
            <a:endParaRPr lang="en-US" sz="2800" dirty="0"/>
          </a:p>
          <a:p>
            <a:pPr>
              <a:buNone/>
            </a:pPr>
            <a:endParaRPr lang="en-US" sz="2800" dirty="0"/>
          </a:p>
          <a:p>
            <a:pPr algn="just">
              <a:buNone/>
            </a:pPr>
            <a:endParaRPr lang="en-US" sz="3000" dirty="0"/>
          </a:p>
        </p:txBody>
      </p:sp>
      <p:sp>
        <p:nvSpPr>
          <p:cNvPr id="5" name="Slide Number Placeholder 4"/>
          <p:cNvSpPr>
            <a:spLocks noGrp="1"/>
          </p:cNvSpPr>
          <p:nvPr>
            <p:ph type="sldNum" sz="quarter" idx="12"/>
          </p:nvPr>
        </p:nvSpPr>
        <p:spPr/>
        <p:txBody>
          <a:bodyPr/>
          <a:lstStyle/>
          <a:p>
            <a:fld id="{E97799C9-84D9-46D2-A11E-BCF8A720529D}" type="slidenum">
              <a:rPr lang="en-US" smtClean="0"/>
              <a:pPr/>
              <a:t>17</a:t>
            </a:fld>
            <a:endParaRPr lang="en-US" dirty="0"/>
          </a:p>
        </p:txBody>
      </p:sp>
      <p:sp>
        <p:nvSpPr>
          <p:cNvPr id="4" name="Title 1"/>
          <p:cNvSpPr txBox="1">
            <a:spLocks/>
          </p:cNvSpPr>
          <p:nvPr/>
        </p:nvSpPr>
        <p:spPr>
          <a:xfrm>
            <a:off x="2144852" y="101410"/>
            <a:ext cx="7240746" cy="499840"/>
          </a:xfrm>
          <a:prstGeom prst="rect">
            <a:avLst/>
          </a:prstGeom>
        </p:spPr>
        <p:txBody>
          <a:bodyPr vert="horz" lIns="91440" tIns="45720" rIns="91440" bIns="45720" rtlCol="0" anchor="ctr">
            <a:normAutofit fontScale="97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228600" marR="0" algn="just">
              <a:spcBef>
                <a:spcPts val="0"/>
              </a:spcBef>
              <a:spcAft>
                <a:spcPts val="0"/>
              </a:spcAft>
            </a:pPr>
            <a:r>
              <a:rPr lang="en-GB" sz="2800" b="1" dirty="0">
                <a:latin typeface="Times New Roman"/>
              </a:rPr>
              <a:t>		 </a:t>
            </a:r>
            <a:r>
              <a:rPr lang="en-GB" sz="2800" b="1" i="1" u="sng" dirty="0" err="1">
                <a:latin typeface="Times New Roman"/>
              </a:rPr>
              <a:t>cont</a:t>
            </a:r>
            <a:r>
              <a:rPr lang="en-GB" sz="2800" b="1" i="1" u="sng" dirty="0">
                <a:latin typeface="Times New Roman"/>
              </a:rPr>
              <a:t>’</a:t>
            </a:r>
            <a:endParaRPr lang="en-US" sz="2800" i="1" dirty="0">
              <a:effectLst/>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2151" y="819150"/>
            <a:ext cx="8528348" cy="4672972"/>
          </a:xfrm>
        </p:spPr>
        <p:txBody>
          <a:bodyPr>
            <a:noAutofit/>
          </a:bodyPr>
          <a:lstStyle/>
          <a:p>
            <a:pPr lvl="1" algn="just">
              <a:buNone/>
            </a:pPr>
            <a:r>
              <a:rPr lang="en-GB" sz="3000" dirty="0"/>
              <a:t>(2) The accounting officer of a national public entity is accountable to the National Assembly for its financial management, and </a:t>
            </a:r>
            <a:r>
              <a:rPr lang="en-GB" sz="3000" b="1" dirty="0"/>
              <a:t>the accounting officer of a county public entity is accountable to the county assembly for its financial management.</a:t>
            </a:r>
            <a:r>
              <a:rPr lang="en-GB" sz="3000" dirty="0"/>
              <a:t> </a:t>
            </a:r>
            <a:endParaRPr lang="en-US" sz="3000" dirty="0"/>
          </a:p>
          <a:p>
            <a:pPr algn="just">
              <a:buNone/>
            </a:pPr>
            <a:endParaRPr lang="en-US" sz="3000" dirty="0"/>
          </a:p>
        </p:txBody>
      </p:sp>
      <p:sp>
        <p:nvSpPr>
          <p:cNvPr id="4" name="Slide Number Placeholder 3"/>
          <p:cNvSpPr>
            <a:spLocks noGrp="1"/>
          </p:cNvSpPr>
          <p:nvPr>
            <p:ph type="sldNum" sz="quarter" idx="12"/>
          </p:nvPr>
        </p:nvSpPr>
        <p:spPr/>
        <p:txBody>
          <a:bodyPr/>
          <a:lstStyle/>
          <a:p>
            <a:fld id="{E97799C9-84D9-46D2-A11E-BCF8A720529D}" type="slidenum">
              <a:rPr lang="en-US" smtClean="0"/>
              <a:pPr/>
              <a:t>18</a:t>
            </a:fld>
            <a:endParaRPr lang="en-US" dirty="0"/>
          </a:p>
        </p:txBody>
      </p:sp>
      <p:sp>
        <p:nvSpPr>
          <p:cNvPr id="5" name="Title 1"/>
          <p:cNvSpPr txBox="1">
            <a:spLocks/>
          </p:cNvSpPr>
          <p:nvPr/>
        </p:nvSpPr>
        <p:spPr>
          <a:xfrm>
            <a:off x="2360752" y="382810"/>
            <a:ext cx="7240746" cy="404590"/>
          </a:xfrm>
          <a:prstGeom prst="rect">
            <a:avLst/>
          </a:prstGeom>
        </p:spPr>
        <p:txBody>
          <a:bodyPr vert="horz" lIns="91440" tIns="45720" rIns="91440" bIns="45720" rtlCol="0" anchor="ctr">
            <a:normAutofit fontScale="8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228600" marR="0" algn="just">
              <a:spcBef>
                <a:spcPts val="0"/>
              </a:spcBef>
              <a:spcAft>
                <a:spcPts val="0"/>
              </a:spcAft>
            </a:pPr>
            <a:r>
              <a:rPr lang="en-GB" sz="2800" b="1" dirty="0">
                <a:latin typeface="Times New Roman"/>
              </a:rPr>
              <a:t>		 </a:t>
            </a:r>
            <a:r>
              <a:rPr lang="en-GB" sz="2800" b="1" i="1" u="sng" dirty="0" err="1">
                <a:latin typeface="Times New Roman"/>
              </a:rPr>
              <a:t>cont</a:t>
            </a:r>
            <a:r>
              <a:rPr lang="en-GB" sz="2800" b="1" i="1" u="sng" dirty="0">
                <a:latin typeface="Times New Roman"/>
              </a:rPr>
              <a:t>’</a:t>
            </a:r>
            <a:endParaRPr lang="en-US" sz="2800" i="1" dirty="0">
              <a:effectLst/>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013835"/>
          </a:xfrm>
        </p:spPr>
        <p:txBody>
          <a:bodyPr>
            <a:normAutofit/>
          </a:bodyPr>
          <a:lstStyle/>
          <a:p>
            <a:r>
              <a:rPr lang="en-GB" sz="2800" b="1" dirty="0"/>
              <a:t>4. WHAT IS THE DIFFERENCE?</a:t>
            </a:r>
            <a:br>
              <a:rPr lang="en-US" sz="2800" dirty="0"/>
            </a:br>
            <a:endParaRPr lang="en-US" sz="2700" u="sng" dirty="0"/>
          </a:p>
        </p:txBody>
      </p:sp>
      <p:sp>
        <p:nvSpPr>
          <p:cNvPr id="3" name="Content Placeholder 2"/>
          <p:cNvSpPr>
            <a:spLocks noGrp="1"/>
          </p:cNvSpPr>
          <p:nvPr>
            <p:ph idx="1"/>
          </p:nvPr>
        </p:nvSpPr>
        <p:spPr>
          <a:xfrm>
            <a:off x="495300" y="1039091"/>
            <a:ext cx="8915400" cy="5087075"/>
          </a:xfrm>
        </p:spPr>
        <p:txBody>
          <a:bodyPr>
            <a:normAutofit/>
          </a:bodyPr>
          <a:lstStyle/>
          <a:p>
            <a:pPr>
              <a:buNone/>
            </a:pPr>
            <a:endParaRPr lang="en-US" sz="2800" dirty="0"/>
          </a:p>
          <a:p>
            <a:pPr lvl="0" algn="just"/>
            <a:r>
              <a:rPr lang="en-GB" sz="3000" dirty="0"/>
              <a:t>From the foregoing therefore it is evident that the Constitution confers expressly on the Senate the power to exercise oversight over national revenue allocated to county governments. However a further consideration of the provisions of Article 94(4) of the Constitution indicates that Parliament (consisting of the Senate and the National Assembly) has a wider role of </a:t>
            </a:r>
            <a:r>
              <a:rPr lang="en-GB" sz="3000" i="1" dirty="0"/>
              <a:t>“protecting the Constitution and promoting the democratic governance of the Republic”</a:t>
            </a:r>
            <a:r>
              <a:rPr lang="en-GB" sz="3000" dirty="0"/>
              <a:t>. </a:t>
            </a:r>
            <a:endParaRPr lang="en-US" sz="3000" dirty="0"/>
          </a:p>
          <a:p>
            <a:pPr marL="0" indent="0">
              <a:buNone/>
            </a:pPr>
            <a:endParaRPr lang="en-US" sz="30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E97799C9-84D9-46D2-A11E-BCF8A720529D}" type="slidenum">
              <a:rPr lang="en-US" smtClean="0"/>
              <a:pPr/>
              <a:t>19</a:t>
            </a:fld>
            <a:endParaRPr lang="en-US" dirty="0"/>
          </a:p>
        </p:txBody>
      </p:sp>
    </p:spTree>
    <p:extLst>
      <p:ext uri="{BB962C8B-B14F-4D97-AF65-F5344CB8AC3E}">
        <p14:creationId xmlns:p14="http://schemas.microsoft.com/office/powerpoint/2010/main" val="10795920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0700" y="-1"/>
            <a:ext cx="8826798" cy="889659"/>
          </a:xfrm>
        </p:spPr>
        <p:txBody>
          <a:bodyPr>
            <a:normAutofit fontScale="90000"/>
          </a:bodyPr>
          <a:lstStyle/>
          <a:p>
            <a:br>
              <a:rPr lang="en-US" b="1" u="sng" dirty="0">
                <a:latin typeface="Times New Roman" pitchFamily="18" charset="0"/>
                <a:cs typeface="Times New Roman" pitchFamily="18" charset="0"/>
              </a:rPr>
            </a:br>
            <a:r>
              <a:rPr lang="en-US" b="1" u="sng" dirty="0">
                <a:latin typeface="Times New Roman" pitchFamily="18" charset="0"/>
                <a:cs typeface="Times New Roman" pitchFamily="18" charset="0"/>
              </a:rPr>
              <a:t>Overview</a:t>
            </a:r>
          </a:p>
        </p:txBody>
      </p:sp>
      <p:sp>
        <p:nvSpPr>
          <p:cNvPr id="3" name="Content Placeholder 2"/>
          <p:cNvSpPr>
            <a:spLocks noGrp="1"/>
          </p:cNvSpPr>
          <p:nvPr>
            <p:ph idx="1"/>
          </p:nvPr>
        </p:nvSpPr>
        <p:spPr>
          <a:xfrm>
            <a:off x="571500" y="478600"/>
            <a:ext cx="8705850" cy="5003800"/>
          </a:xfrm>
        </p:spPr>
        <p:txBody>
          <a:bodyPr>
            <a:noAutofit/>
          </a:bodyPr>
          <a:lstStyle/>
          <a:p>
            <a:pPr>
              <a:buNone/>
            </a:pPr>
            <a:endParaRPr lang="en-GB" sz="2800" dirty="0"/>
          </a:p>
          <a:p>
            <a:pPr>
              <a:buNone/>
            </a:pPr>
            <a:r>
              <a:rPr lang="en-GB" sz="2800" dirty="0"/>
              <a:t>This presentation covers the following-  </a:t>
            </a:r>
            <a:endParaRPr lang="en-US" sz="2800" dirty="0"/>
          </a:p>
          <a:p>
            <a:pPr lvl="0"/>
            <a:r>
              <a:rPr lang="en-GB" sz="2800" dirty="0"/>
              <a:t>Why Oversight?</a:t>
            </a:r>
            <a:endParaRPr lang="en-US" sz="2800" dirty="0"/>
          </a:p>
          <a:p>
            <a:pPr lvl="0"/>
            <a:r>
              <a:rPr lang="en-GB" sz="2800" dirty="0"/>
              <a:t>The Mandate of the Senate</a:t>
            </a:r>
            <a:endParaRPr lang="en-US" sz="2800" dirty="0"/>
          </a:p>
          <a:p>
            <a:pPr lvl="0"/>
            <a:r>
              <a:rPr lang="en-GB" sz="2800" dirty="0"/>
              <a:t>The Mandate of a County Assembly</a:t>
            </a:r>
            <a:endParaRPr lang="en-US" sz="2800" dirty="0"/>
          </a:p>
          <a:p>
            <a:pPr lvl="0"/>
            <a:r>
              <a:rPr lang="en-GB" sz="2800" dirty="0"/>
              <a:t>What is the Difference in the mandate?</a:t>
            </a:r>
            <a:endParaRPr lang="en-US" sz="2800" dirty="0"/>
          </a:p>
          <a:p>
            <a:pPr lvl="0"/>
            <a:r>
              <a:rPr lang="en-GB" sz="2800" dirty="0"/>
              <a:t>Experiences and Challenges Relating to Oversight in the Eleventh Parliament</a:t>
            </a:r>
            <a:endParaRPr lang="en-US" sz="2800" dirty="0"/>
          </a:p>
          <a:p>
            <a:pPr lvl="0"/>
            <a:r>
              <a:rPr lang="en-GB" sz="2800" dirty="0"/>
              <a:t>Way Forward</a:t>
            </a:r>
            <a:endParaRPr lang="en-US" sz="2800" dirty="0"/>
          </a:p>
        </p:txBody>
      </p:sp>
      <p:sp>
        <p:nvSpPr>
          <p:cNvPr id="4" name="Slide Number Placeholder 3"/>
          <p:cNvSpPr>
            <a:spLocks noGrp="1"/>
          </p:cNvSpPr>
          <p:nvPr>
            <p:ph type="sldNum" sz="quarter" idx="12"/>
          </p:nvPr>
        </p:nvSpPr>
        <p:spPr/>
        <p:txBody>
          <a:bodyPr/>
          <a:lstStyle/>
          <a:p>
            <a:fld id="{E97799C9-84D9-46D2-A11E-BCF8A720529D}" type="slidenum">
              <a:rPr lang="en-US" smtClean="0"/>
              <a:pPr/>
              <a:t>2</a:t>
            </a:fld>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95300" y="886691"/>
            <a:ext cx="8915400" cy="5239475"/>
          </a:xfrm>
        </p:spPr>
        <p:txBody>
          <a:bodyPr>
            <a:normAutofit/>
          </a:bodyPr>
          <a:lstStyle/>
          <a:p>
            <a:pPr>
              <a:buNone/>
            </a:pPr>
            <a:endParaRPr lang="en-US" sz="2800" dirty="0"/>
          </a:p>
          <a:p>
            <a:pPr lvl="0" algn="just"/>
            <a:r>
              <a:rPr lang="en-GB" sz="3000" dirty="0"/>
              <a:t>In discharging its oversight function therefore, the Senate does not simply concern itself with the question of the prudent (or imprudent) use of public funds, but goes further to inquire, determine and where appropriate intervene for purposes of </a:t>
            </a:r>
            <a:r>
              <a:rPr lang="en-GB" sz="3000" i="1" dirty="0"/>
              <a:t>“protecting the Constitution and promoting democratic governance”</a:t>
            </a:r>
            <a:r>
              <a:rPr lang="en-GB" sz="3000" dirty="0"/>
              <a:t>. In carrying out this task the Senate and its committees are guided by the national values and principles of governance set out in Article 10(2) of the Constitution as follows-</a:t>
            </a:r>
            <a:endParaRPr lang="en-US" sz="3000" dirty="0"/>
          </a:p>
          <a:p>
            <a:pPr marL="0" indent="0">
              <a:buNone/>
            </a:pPr>
            <a:endParaRPr lang="en-US" sz="30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E97799C9-84D9-46D2-A11E-BCF8A720529D}" type="slidenum">
              <a:rPr lang="en-US" smtClean="0"/>
              <a:pPr/>
              <a:t>20</a:t>
            </a:fld>
            <a:endParaRPr lang="en-US" dirty="0"/>
          </a:p>
        </p:txBody>
      </p:sp>
    </p:spTree>
    <p:extLst>
      <p:ext uri="{BB962C8B-B14F-4D97-AF65-F5344CB8AC3E}">
        <p14:creationId xmlns:p14="http://schemas.microsoft.com/office/powerpoint/2010/main" val="10795920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95300" y="263236"/>
            <a:ext cx="8915400" cy="6137563"/>
          </a:xfrm>
        </p:spPr>
        <p:txBody>
          <a:bodyPr>
            <a:normAutofit fontScale="77500" lnSpcReduction="20000"/>
          </a:bodyPr>
          <a:lstStyle/>
          <a:p>
            <a:pPr>
              <a:buNone/>
            </a:pPr>
            <a:endParaRPr lang="en-US" sz="3600" dirty="0"/>
          </a:p>
          <a:p>
            <a:pPr lvl="2" algn="just"/>
            <a:r>
              <a:rPr lang="en-US" sz="3900" dirty="0"/>
              <a:t>patriotism, national unity, sharing and devolution of power, the rule of law, democracy and participation of the people;</a:t>
            </a:r>
          </a:p>
          <a:p>
            <a:pPr algn="just">
              <a:buNone/>
            </a:pPr>
            <a:r>
              <a:rPr lang="en-US" sz="3900" dirty="0"/>
              <a:t> </a:t>
            </a:r>
          </a:p>
          <a:p>
            <a:pPr lvl="2" algn="just"/>
            <a:r>
              <a:rPr lang="en-US" sz="3900" dirty="0"/>
              <a:t>human dignity, equity, social justice, inclusiveness, equality, human rights, non-discrimination and protection of the </a:t>
            </a:r>
            <a:r>
              <a:rPr lang="en-US" sz="3900" dirty="0" err="1"/>
              <a:t>marginalised</a:t>
            </a:r>
            <a:r>
              <a:rPr lang="en-US" sz="3900" dirty="0"/>
              <a:t>;</a:t>
            </a:r>
          </a:p>
          <a:p>
            <a:pPr lvl="2" algn="just">
              <a:buNone/>
            </a:pPr>
            <a:endParaRPr lang="en-US" sz="3900" dirty="0"/>
          </a:p>
          <a:p>
            <a:pPr lvl="2" algn="just"/>
            <a:r>
              <a:rPr lang="en-US" sz="3900" dirty="0"/>
              <a:t>good governance, integrity, transparency and accountability; and</a:t>
            </a:r>
          </a:p>
          <a:p>
            <a:pPr algn="just">
              <a:buNone/>
            </a:pPr>
            <a:r>
              <a:rPr lang="en-US" sz="3900" dirty="0"/>
              <a:t> </a:t>
            </a:r>
          </a:p>
          <a:p>
            <a:pPr lvl="2" algn="just"/>
            <a:r>
              <a:rPr lang="en-US" sz="3900" dirty="0"/>
              <a:t>sustainable development.</a:t>
            </a:r>
          </a:p>
          <a:p>
            <a:pPr marL="0" indent="0">
              <a:buNone/>
            </a:pPr>
            <a:endParaRPr lang="en-US" sz="30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E97799C9-84D9-46D2-A11E-BCF8A720529D}" type="slidenum">
              <a:rPr lang="en-US" smtClean="0"/>
              <a:pPr/>
              <a:t>21</a:t>
            </a:fld>
            <a:endParaRPr lang="en-US" dirty="0"/>
          </a:p>
        </p:txBody>
      </p:sp>
      <p:sp>
        <p:nvSpPr>
          <p:cNvPr id="5" name="Title 1"/>
          <p:cNvSpPr>
            <a:spLocks noGrp="1"/>
          </p:cNvSpPr>
          <p:nvPr>
            <p:ph type="title"/>
          </p:nvPr>
        </p:nvSpPr>
        <p:spPr>
          <a:xfrm>
            <a:off x="495300" y="274639"/>
            <a:ext cx="8915400" cy="833726"/>
          </a:xfrm>
        </p:spPr>
        <p:txBody>
          <a:bodyPr>
            <a:normAutofit fontScale="90000"/>
          </a:bodyPr>
          <a:lstStyle/>
          <a:p>
            <a:br>
              <a:rPr lang="en-US" sz="2800" dirty="0"/>
            </a:br>
            <a:endParaRPr lang="en-US" sz="2700" u="sng" dirty="0"/>
          </a:p>
        </p:txBody>
      </p:sp>
      <p:sp>
        <p:nvSpPr>
          <p:cNvPr id="6" name="Title 1"/>
          <p:cNvSpPr txBox="1">
            <a:spLocks/>
          </p:cNvSpPr>
          <p:nvPr/>
        </p:nvSpPr>
        <p:spPr>
          <a:xfrm>
            <a:off x="647700" y="427039"/>
            <a:ext cx="8915400" cy="127143"/>
          </a:xfrm>
          <a:prstGeom prst="rect">
            <a:avLst/>
          </a:prstGeom>
        </p:spPr>
        <p:txBody>
          <a:bodyPr vert="horz" lIns="91440" tIns="45720" rIns="91440" bIns="45720" rtlCol="0" anchor="ctr">
            <a:normAutofit fontScale="25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br>
              <a:rPr kumimoji="0" lang="en-US" sz="2800" b="0" i="0" u="none" strike="noStrike" kern="1200" cap="none" spc="0" normalizeH="0" baseline="0" noProof="0">
                <a:ln>
                  <a:noFill/>
                </a:ln>
                <a:solidFill>
                  <a:schemeClr val="tx1"/>
                </a:solidFill>
                <a:effectLst/>
                <a:uLnTx/>
                <a:uFillTx/>
                <a:latin typeface="+mj-lt"/>
                <a:ea typeface="+mj-ea"/>
                <a:cs typeface="+mj-cs"/>
              </a:rPr>
            </a:br>
            <a:endParaRPr kumimoji="0" lang="en-US" sz="2700" b="0" i="0" u="sng" strike="noStrike" kern="1200" cap="none" spc="0" normalizeH="0" baseline="0" noProof="0" dirty="0">
              <a:ln>
                <a:noFill/>
              </a:ln>
              <a:solidFill>
                <a:schemeClr val="tx1"/>
              </a:solidFill>
              <a:effectLst/>
              <a:uLnTx/>
              <a:uFillTx/>
              <a:latin typeface="+mj-lt"/>
              <a:ea typeface="+mj-ea"/>
              <a:cs typeface="+mj-cs"/>
            </a:endParaRPr>
          </a:p>
        </p:txBody>
      </p:sp>
    </p:spTree>
    <p:extLst>
      <p:ext uri="{BB962C8B-B14F-4D97-AF65-F5344CB8AC3E}">
        <p14:creationId xmlns:p14="http://schemas.microsoft.com/office/powerpoint/2010/main" val="10795920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95300" y="595745"/>
            <a:ext cx="8915400" cy="5530421"/>
          </a:xfrm>
        </p:spPr>
        <p:txBody>
          <a:bodyPr>
            <a:normAutofit fontScale="77500" lnSpcReduction="20000"/>
          </a:bodyPr>
          <a:lstStyle/>
          <a:p>
            <a:pPr>
              <a:buNone/>
            </a:pPr>
            <a:endParaRPr lang="en-US" sz="2800" dirty="0"/>
          </a:p>
          <a:p>
            <a:pPr lvl="0" algn="just"/>
            <a:r>
              <a:rPr lang="en-GB" sz="3600" dirty="0"/>
              <a:t>The oversight role of the Senate does not only involve oversight over county governments and other agencies in the devolution structure but also involves oversight over the conduct of certain state officers. For instance under the Constitution, the National Assembly is designated as the indictment chamber in the process of the impeachment of a President while the Senate is designated as the trial chamber in the process of impeachment of the President. Similarly, in the event of the impeachment of a Governor, the respective County Assembly is typically the indictment chamber while the Senate is the trial chamber. In both instances, the Senate determines whether the conduct of the particular state officer necessitates removal from office.</a:t>
            </a:r>
            <a:endParaRPr lang="en-US" sz="3600" dirty="0"/>
          </a:p>
          <a:p>
            <a:pPr marL="0" indent="0">
              <a:buNone/>
            </a:pPr>
            <a:endParaRPr lang="en-US" sz="30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E97799C9-84D9-46D2-A11E-BCF8A720529D}" type="slidenum">
              <a:rPr lang="en-US" smtClean="0"/>
              <a:pPr/>
              <a:t>22</a:t>
            </a:fld>
            <a:endParaRPr lang="en-US" dirty="0"/>
          </a:p>
        </p:txBody>
      </p:sp>
      <p:sp>
        <p:nvSpPr>
          <p:cNvPr id="5" name="Title 1"/>
          <p:cNvSpPr>
            <a:spLocks noGrp="1"/>
          </p:cNvSpPr>
          <p:nvPr>
            <p:ph type="title"/>
          </p:nvPr>
        </p:nvSpPr>
        <p:spPr>
          <a:xfrm>
            <a:off x="495300" y="274639"/>
            <a:ext cx="8915400" cy="833726"/>
          </a:xfrm>
        </p:spPr>
        <p:txBody>
          <a:bodyPr>
            <a:normAutofit fontScale="90000"/>
          </a:bodyPr>
          <a:lstStyle/>
          <a:p>
            <a:br>
              <a:rPr lang="en-US" sz="2800" dirty="0"/>
            </a:br>
            <a:endParaRPr lang="en-US" sz="2700" u="sng" dirty="0"/>
          </a:p>
        </p:txBody>
      </p:sp>
      <p:sp>
        <p:nvSpPr>
          <p:cNvPr id="6" name="Title 1"/>
          <p:cNvSpPr txBox="1">
            <a:spLocks/>
          </p:cNvSpPr>
          <p:nvPr/>
        </p:nvSpPr>
        <p:spPr>
          <a:xfrm>
            <a:off x="647700" y="427039"/>
            <a:ext cx="8915400" cy="833726"/>
          </a:xfrm>
          <a:prstGeom prst="rect">
            <a:avLst/>
          </a:prstGeom>
        </p:spPr>
        <p:txBody>
          <a:bodyPr vert="horz" lIns="91440" tIns="45720" rIns="91440" bIns="45720" rtlCol="0" anchor="ctr">
            <a:normAutofit fontScale="900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br>
              <a:rPr kumimoji="0" lang="en-US" sz="2800" b="0" i="0" u="none" strike="noStrike" kern="1200" cap="none" spc="0" normalizeH="0" baseline="0" noProof="0">
                <a:ln>
                  <a:noFill/>
                </a:ln>
                <a:solidFill>
                  <a:schemeClr val="tx1"/>
                </a:solidFill>
                <a:effectLst/>
                <a:uLnTx/>
                <a:uFillTx/>
                <a:latin typeface="+mj-lt"/>
                <a:ea typeface="+mj-ea"/>
                <a:cs typeface="+mj-cs"/>
              </a:rPr>
            </a:br>
            <a:endParaRPr kumimoji="0" lang="en-US" sz="2700" b="0" i="0" u="sng" strike="noStrike" kern="1200" cap="none" spc="0" normalizeH="0" baseline="0" noProof="0" dirty="0">
              <a:ln>
                <a:noFill/>
              </a:ln>
              <a:solidFill>
                <a:schemeClr val="tx1"/>
              </a:solidFill>
              <a:effectLst/>
              <a:uLnTx/>
              <a:uFillTx/>
              <a:latin typeface="+mj-lt"/>
              <a:ea typeface="+mj-ea"/>
              <a:cs typeface="+mj-cs"/>
            </a:endParaRPr>
          </a:p>
        </p:txBody>
      </p:sp>
    </p:spTree>
    <p:extLst>
      <p:ext uri="{BB962C8B-B14F-4D97-AF65-F5344CB8AC3E}">
        <p14:creationId xmlns:p14="http://schemas.microsoft.com/office/powerpoint/2010/main" val="10795920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95300" y="595745"/>
            <a:ext cx="8915400" cy="5530421"/>
          </a:xfrm>
        </p:spPr>
        <p:txBody>
          <a:bodyPr>
            <a:normAutofit/>
          </a:bodyPr>
          <a:lstStyle/>
          <a:p>
            <a:pPr>
              <a:buNone/>
            </a:pPr>
            <a:endParaRPr lang="en-US" sz="2800" dirty="0"/>
          </a:p>
          <a:p>
            <a:pPr lvl="0" algn="just"/>
            <a:r>
              <a:rPr lang="en-GB" dirty="0"/>
              <a:t>While the mandate of the Senate and County Assemblies may broadly be similar because of the nature of Legislatures, the jurisdiction is different, with the mandate of the Assemblies being confined to the relevant County. </a:t>
            </a:r>
            <a:endParaRPr lang="en-US" dirty="0"/>
          </a:p>
          <a:p>
            <a:pPr marL="0" indent="0">
              <a:buNone/>
            </a:pPr>
            <a:endParaRPr lang="en-US" sz="30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E97799C9-84D9-46D2-A11E-BCF8A720529D}" type="slidenum">
              <a:rPr lang="en-US" smtClean="0"/>
              <a:pPr/>
              <a:t>23</a:t>
            </a:fld>
            <a:endParaRPr lang="en-US" dirty="0"/>
          </a:p>
        </p:txBody>
      </p:sp>
      <p:sp>
        <p:nvSpPr>
          <p:cNvPr id="5" name="Title 1"/>
          <p:cNvSpPr>
            <a:spLocks noGrp="1"/>
          </p:cNvSpPr>
          <p:nvPr>
            <p:ph type="title"/>
          </p:nvPr>
        </p:nvSpPr>
        <p:spPr>
          <a:xfrm>
            <a:off x="495300" y="274639"/>
            <a:ext cx="8915400" cy="833726"/>
          </a:xfrm>
        </p:spPr>
        <p:txBody>
          <a:bodyPr>
            <a:normAutofit fontScale="90000"/>
          </a:bodyPr>
          <a:lstStyle/>
          <a:p>
            <a:br>
              <a:rPr lang="en-US" sz="2800" dirty="0"/>
            </a:br>
            <a:endParaRPr lang="en-US" sz="2700" u="sng" dirty="0"/>
          </a:p>
        </p:txBody>
      </p:sp>
      <p:sp>
        <p:nvSpPr>
          <p:cNvPr id="6" name="Title 1"/>
          <p:cNvSpPr txBox="1">
            <a:spLocks/>
          </p:cNvSpPr>
          <p:nvPr/>
        </p:nvSpPr>
        <p:spPr>
          <a:xfrm>
            <a:off x="647700" y="427039"/>
            <a:ext cx="8915400" cy="833726"/>
          </a:xfrm>
          <a:prstGeom prst="rect">
            <a:avLst/>
          </a:prstGeom>
        </p:spPr>
        <p:txBody>
          <a:bodyPr vert="horz" lIns="91440" tIns="45720" rIns="91440" bIns="45720" rtlCol="0" anchor="ctr">
            <a:normAutofit fontScale="900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br>
              <a:rPr kumimoji="0" lang="en-US" sz="2800" b="0" i="0" u="none" strike="noStrike" kern="1200" cap="none" spc="0" normalizeH="0" baseline="0" noProof="0">
                <a:ln>
                  <a:noFill/>
                </a:ln>
                <a:solidFill>
                  <a:schemeClr val="tx1"/>
                </a:solidFill>
                <a:effectLst/>
                <a:uLnTx/>
                <a:uFillTx/>
                <a:latin typeface="+mj-lt"/>
                <a:ea typeface="+mj-ea"/>
                <a:cs typeface="+mj-cs"/>
              </a:rPr>
            </a:br>
            <a:endParaRPr kumimoji="0" lang="en-US" sz="2700" b="0" i="0" u="sng" strike="noStrike" kern="1200" cap="none" spc="0" normalizeH="0" baseline="0" noProof="0" dirty="0">
              <a:ln>
                <a:noFill/>
              </a:ln>
              <a:solidFill>
                <a:schemeClr val="tx1"/>
              </a:solidFill>
              <a:effectLst/>
              <a:uLnTx/>
              <a:uFillTx/>
              <a:latin typeface="+mj-lt"/>
              <a:ea typeface="+mj-ea"/>
              <a:cs typeface="+mj-cs"/>
            </a:endParaRPr>
          </a:p>
        </p:txBody>
      </p:sp>
    </p:spTree>
    <p:extLst>
      <p:ext uri="{BB962C8B-B14F-4D97-AF65-F5344CB8AC3E}">
        <p14:creationId xmlns:p14="http://schemas.microsoft.com/office/powerpoint/2010/main" val="107959208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28" y="166254"/>
            <a:ext cx="9423134" cy="976745"/>
          </a:xfrm>
        </p:spPr>
        <p:txBody>
          <a:bodyPr>
            <a:normAutofit fontScale="90000"/>
          </a:bodyPr>
          <a:lstStyle/>
          <a:p>
            <a:br>
              <a:rPr lang="en-GB" sz="3100" b="1" dirty="0">
                <a:cs typeface="Times New Roman" pitchFamily="18" charset="0"/>
              </a:rPr>
            </a:br>
            <a:r>
              <a:rPr lang="en-GB" sz="3100" b="1" dirty="0">
                <a:cs typeface="Times New Roman" pitchFamily="18" charset="0"/>
              </a:rPr>
              <a:t>5. EXPERIENCES AND CHALLENGES OF THE SENATE </a:t>
            </a:r>
            <a:r>
              <a:rPr lang="en-GB" sz="3200" b="1" dirty="0" err="1"/>
              <a:t>IN</a:t>
            </a:r>
            <a:r>
              <a:rPr lang="en-GB" sz="3200" b="1" dirty="0"/>
              <a:t> RELATION TO OVERSIGHT </a:t>
            </a:r>
            <a:r>
              <a:rPr lang="en-GB" sz="3200" b="1" dirty="0" err="1"/>
              <a:t>IN</a:t>
            </a:r>
            <a:r>
              <a:rPr lang="en-GB" sz="3200" b="1" dirty="0"/>
              <a:t> THE 11</a:t>
            </a:r>
            <a:r>
              <a:rPr lang="en-GB" sz="3200" b="1" baseline="30000" dirty="0"/>
              <a:t>TH</a:t>
            </a:r>
            <a:r>
              <a:rPr lang="en-GB" sz="3200" b="1" dirty="0"/>
              <a:t> PARLIAMENT</a:t>
            </a:r>
            <a:br>
              <a:rPr lang="en-US" sz="3200" dirty="0"/>
            </a:br>
            <a:endParaRPr lang="en-US" sz="3100" dirty="0">
              <a:latin typeface="Times New Roman" pitchFamily="18" charset="0"/>
              <a:cs typeface="Times New Roman" pitchFamily="18" charset="0"/>
            </a:endParaRPr>
          </a:p>
        </p:txBody>
      </p:sp>
      <p:sp>
        <p:nvSpPr>
          <p:cNvPr id="3" name="Content Placeholder 2"/>
          <p:cNvSpPr>
            <a:spLocks noGrp="1"/>
          </p:cNvSpPr>
          <p:nvPr>
            <p:ph idx="1"/>
          </p:nvPr>
        </p:nvSpPr>
        <p:spPr>
          <a:xfrm>
            <a:off x="485673" y="1205345"/>
            <a:ext cx="8915400" cy="4314432"/>
          </a:xfrm>
        </p:spPr>
        <p:txBody>
          <a:bodyPr>
            <a:noAutofit/>
          </a:bodyPr>
          <a:lstStyle/>
          <a:p>
            <a:pPr marL="0" indent="0" algn="just">
              <a:buNone/>
            </a:pPr>
            <a:r>
              <a:rPr lang="en-GB" sz="3000" dirty="0"/>
              <a:t>In the 11</a:t>
            </a:r>
            <a:r>
              <a:rPr lang="en-GB" sz="3000" baseline="30000" dirty="0"/>
              <a:t>th</a:t>
            </a:r>
            <a:r>
              <a:rPr lang="en-GB" sz="3000" dirty="0"/>
              <a:t> Parliament the Senate discharged its oversight mandate through its law-making and investigatory powers. Some of the experiences and challenges are shared below-</a:t>
            </a:r>
          </a:p>
          <a:p>
            <a:pPr marL="0" indent="0" algn="just">
              <a:buNone/>
            </a:pPr>
            <a:endParaRPr lang="en-US" sz="3000" dirty="0"/>
          </a:p>
          <a:p>
            <a:pPr lvl="0"/>
            <a:r>
              <a:rPr lang="en-GB" sz="2800" b="1" dirty="0"/>
              <a:t>Oversight through Legislation</a:t>
            </a:r>
            <a:endParaRPr lang="en-US" sz="2800" dirty="0"/>
          </a:p>
          <a:p>
            <a:pPr marL="0" indent="0" algn="just">
              <a:buNone/>
            </a:pPr>
            <a:r>
              <a:rPr lang="en-GB" sz="2800" dirty="0"/>
              <a:t>The Senate in undertaking its oversight role through legislation, passed the following critical pieces of legislation-</a:t>
            </a:r>
            <a:endParaRPr lang="en-US" sz="2800" dirty="0"/>
          </a:p>
          <a:p>
            <a:pPr>
              <a:buNone/>
            </a:pPr>
            <a:endParaRPr lang="en-US" sz="29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E97799C9-84D9-46D2-A11E-BCF8A720529D}" type="slidenum">
              <a:rPr lang="en-US" smtClean="0"/>
              <a:pPr/>
              <a:t>24</a:t>
            </a:fld>
            <a:endParaRPr lang="en-US" dirty="0"/>
          </a:p>
        </p:txBody>
      </p:sp>
    </p:spTree>
    <p:extLst>
      <p:ext uri="{BB962C8B-B14F-4D97-AF65-F5344CB8AC3E}">
        <p14:creationId xmlns:p14="http://schemas.microsoft.com/office/powerpoint/2010/main" val="79980513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D57F1E4F-1CFF-5643-939E-217C01CDF565}" type="slidenum">
              <a:rPr lang="en-US" smtClean="0"/>
              <a:pPr/>
              <a:t>25</a:t>
            </a:fld>
            <a:endParaRPr lang="en-US" dirty="0"/>
          </a:p>
        </p:txBody>
      </p:sp>
      <p:sp>
        <p:nvSpPr>
          <p:cNvPr id="3" name="Rectangle 2"/>
          <p:cNvSpPr/>
          <p:nvPr/>
        </p:nvSpPr>
        <p:spPr>
          <a:xfrm>
            <a:off x="693019" y="404260"/>
            <a:ext cx="8614610" cy="5016758"/>
          </a:xfrm>
          <a:prstGeom prst="rect">
            <a:avLst/>
          </a:prstGeom>
        </p:spPr>
        <p:txBody>
          <a:bodyPr wrap="square">
            <a:spAutoFit/>
          </a:bodyPr>
          <a:lstStyle/>
          <a:p>
            <a:pPr lvl="0" algn="just">
              <a:buFont typeface="Arial" pitchFamily="34" charset="0"/>
              <a:buChar char="•"/>
            </a:pPr>
            <a:r>
              <a:rPr lang="en-GB" sz="3200" dirty="0"/>
              <a:t>The County Governments (Amendment) No. 2 Bill of 2014(now an Act);</a:t>
            </a:r>
            <a:endParaRPr lang="en-US" sz="3200" dirty="0"/>
          </a:p>
          <a:p>
            <a:pPr lvl="0" algn="just">
              <a:buFont typeface="Arial" pitchFamily="34" charset="0"/>
              <a:buChar char="•"/>
            </a:pPr>
            <a:r>
              <a:rPr lang="en-GB" sz="3200" dirty="0"/>
              <a:t>The Public Appointments (County Assembly) Approval Act;</a:t>
            </a:r>
            <a:endParaRPr lang="en-US" sz="3200" dirty="0"/>
          </a:p>
          <a:p>
            <a:pPr lvl="0" algn="just">
              <a:buFont typeface="Arial" pitchFamily="34" charset="0"/>
              <a:buChar char="•"/>
            </a:pPr>
            <a:r>
              <a:rPr lang="en-GB" sz="3200" dirty="0"/>
              <a:t>County Assembly Services Act;</a:t>
            </a:r>
            <a:endParaRPr lang="en-US" sz="3200" dirty="0"/>
          </a:p>
          <a:p>
            <a:pPr lvl="0" algn="just">
              <a:buFont typeface="Arial" pitchFamily="34" charset="0"/>
              <a:buChar char="•"/>
            </a:pPr>
            <a:r>
              <a:rPr lang="en-GB" sz="3200" dirty="0"/>
              <a:t>The Office of County Attorney Bill, Senate Bills No.37 of 2014(lapsed in the National Assembly); and</a:t>
            </a:r>
            <a:endParaRPr lang="en-US" sz="3200" dirty="0"/>
          </a:p>
          <a:p>
            <a:pPr lvl="0" algn="just">
              <a:buFont typeface="Arial" pitchFamily="34" charset="0"/>
              <a:buChar char="•"/>
            </a:pPr>
            <a:r>
              <a:rPr lang="en-GB" sz="3200" dirty="0"/>
              <a:t>The Impeachment Procedure Bill, Senate Bills No. 8 of 2016(lapsed in the National Assembly).</a:t>
            </a:r>
            <a:endParaRPr lang="en-US" sz="32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8929" y="-42992"/>
            <a:ext cx="8915400" cy="413851"/>
          </a:xfrm>
        </p:spPr>
        <p:txBody>
          <a:bodyPr>
            <a:normAutofit/>
          </a:bodyPr>
          <a:lstStyle/>
          <a:p>
            <a:r>
              <a:rPr lang="en-US" sz="1800" dirty="0" err="1"/>
              <a:t>Cont</a:t>
            </a:r>
            <a:r>
              <a:rPr lang="en-US" sz="1800" dirty="0"/>
              <a:t>’</a:t>
            </a:r>
          </a:p>
        </p:txBody>
      </p:sp>
      <p:sp>
        <p:nvSpPr>
          <p:cNvPr id="3" name="Content Placeholder 2"/>
          <p:cNvSpPr>
            <a:spLocks noGrp="1"/>
          </p:cNvSpPr>
          <p:nvPr>
            <p:ph idx="1"/>
          </p:nvPr>
        </p:nvSpPr>
        <p:spPr>
          <a:xfrm>
            <a:off x="375385" y="263235"/>
            <a:ext cx="9064190" cy="5694219"/>
          </a:xfrm>
        </p:spPr>
        <p:txBody>
          <a:bodyPr>
            <a:noAutofit/>
          </a:bodyPr>
          <a:lstStyle/>
          <a:p>
            <a:pPr algn="just"/>
            <a:r>
              <a:rPr lang="en-GB" sz="2800" dirty="0"/>
              <a:t>In undertaking this role, the Senate faced challenges through Court Suits such as-</a:t>
            </a:r>
            <a:endParaRPr lang="en-US" sz="2800" dirty="0"/>
          </a:p>
          <a:p>
            <a:pPr algn="just">
              <a:buNone/>
            </a:pPr>
            <a:r>
              <a:rPr lang="en-US" sz="2800" dirty="0"/>
              <a:t> </a:t>
            </a:r>
          </a:p>
          <a:p>
            <a:pPr lvl="0" algn="just"/>
            <a:r>
              <a:rPr lang="en-GB" sz="2800" b="1" i="1" dirty="0">
                <a:solidFill>
                  <a:schemeClr val="accent1"/>
                </a:solidFill>
              </a:rPr>
              <a:t>Council of Governors Vs. the Senate, the National Assembly and 47 Senators -Constitutional Petition No.381 of 2014</a:t>
            </a:r>
            <a:endParaRPr lang="en-US" sz="2800" i="1" dirty="0">
              <a:solidFill>
                <a:schemeClr val="accent1"/>
              </a:solidFill>
            </a:endParaRPr>
          </a:p>
          <a:p>
            <a:pPr lvl="1" algn="just">
              <a:buFont typeface="Wingdings" pitchFamily="2" charset="2"/>
              <a:buChar char="ü"/>
            </a:pPr>
            <a:r>
              <a:rPr lang="en-GB" sz="2400" dirty="0"/>
              <a:t>The Council of Governors challenged the County Governments (Amendment) Act, 2014(the Sang’ Bill) for undermining county governments and usurping the powers of County Assemblies by including members of Parliament in the County Development Boards.</a:t>
            </a:r>
            <a:endParaRPr lang="en-US" sz="2400" dirty="0"/>
          </a:p>
          <a:p>
            <a:pPr lvl="1" algn="just">
              <a:buFont typeface="Wingdings" pitchFamily="2" charset="2"/>
              <a:buChar char="ü"/>
            </a:pPr>
            <a:r>
              <a:rPr lang="en-GB" sz="2400" dirty="0"/>
              <a:t>The High Court declared the Act unconstitutional.</a:t>
            </a:r>
            <a:endParaRPr lang="en-US" sz="2400" dirty="0"/>
          </a:p>
        </p:txBody>
      </p:sp>
      <p:sp>
        <p:nvSpPr>
          <p:cNvPr id="4" name="Slide Number Placeholder 3"/>
          <p:cNvSpPr>
            <a:spLocks noGrp="1"/>
          </p:cNvSpPr>
          <p:nvPr>
            <p:ph type="sldNum" sz="quarter" idx="12"/>
          </p:nvPr>
        </p:nvSpPr>
        <p:spPr/>
        <p:txBody>
          <a:bodyPr/>
          <a:lstStyle/>
          <a:p>
            <a:fld id="{E97799C9-84D9-46D2-A11E-BCF8A720529D}" type="slidenum">
              <a:rPr lang="en-US" smtClean="0"/>
              <a:pPr/>
              <a:t>26</a:t>
            </a:fld>
            <a:endParaRPr lang="en-US" dirty="0"/>
          </a:p>
        </p:txBody>
      </p:sp>
    </p:spTree>
    <p:extLst>
      <p:ext uri="{BB962C8B-B14F-4D97-AF65-F5344CB8AC3E}">
        <p14:creationId xmlns:p14="http://schemas.microsoft.com/office/powerpoint/2010/main" val="63930230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D57F1E4F-1CFF-5643-939E-217C01CDF565}" type="slidenum">
              <a:rPr lang="en-US" smtClean="0"/>
              <a:pPr/>
              <a:t>27</a:t>
            </a:fld>
            <a:endParaRPr lang="en-US" dirty="0"/>
          </a:p>
        </p:txBody>
      </p:sp>
      <p:sp>
        <p:nvSpPr>
          <p:cNvPr id="3" name="Rectangle 2"/>
          <p:cNvSpPr/>
          <p:nvPr/>
        </p:nvSpPr>
        <p:spPr>
          <a:xfrm>
            <a:off x="827771" y="413886"/>
            <a:ext cx="8345105" cy="5786199"/>
          </a:xfrm>
          <a:prstGeom prst="rect">
            <a:avLst/>
          </a:prstGeom>
        </p:spPr>
        <p:txBody>
          <a:bodyPr wrap="square">
            <a:spAutoFit/>
          </a:bodyPr>
          <a:lstStyle/>
          <a:p>
            <a:pPr lvl="0" algn="just"/>
            <a:r>
              <a:rPr lang="en-GB" sz="3000" b="1" i="1" dirty="0">
                <a:solidFill>
                  <a:schemeClr val="accent1"/>
                </a:solidFill>
              </a:rPr>
              <a:t>Council of Governors v Senate ,Petition Number 187 of 2015</a:t>
            </a:r>
            <a:endParaRPr lang="en-US" sz="3000" dirty="0">
              <a:solidFill>
                <a:schemeClr val="accent1"/>
              </a:solidFill>
            </a:endParaRPr>
          </a:p>
          <a:p>
            <a:pPr algn="just"/>
            <a:r>
              <a:rPr lang="en-GB" sz="3000" b="1" i="1" dirty="0"/>
              <a:t>Brief facts of the case </a:t>
            </a:r>
            <a:endParaRPr lang="en-US" sz="3000" dirty="0"/>
          </a:p>
          <a:p>
            <a:pPr algn="just"/>
            <a:r>
              <a:rPr lang="en-GB" sz="3000" dirty="0"/>
              <a:t>In this matter, the Petitioner moved to court following the Senate purporting to investigate the legality of the </a:t>
            </a:r>
            <a:r>
              <a:rPr lang="en-GB" sz="3000" dirty="0" err="1"/>
              <a:t>Kiambu</a:t>
            </a:r>
            <a:r>
              <a:rPr lang="en-GB" sz="3000" dirty="0"/>
              <a:t> County Finance Act, 2014 through a letter dated 6</a:t>
            </a:r>
            <a:r>
              <a:rPr lang="en-GB" sz="3000" baseline="30000" dirty="0"/>
              <a:t>th</a:t>
            </a:r>
            <a:r>
              <a:rPr lang="en-GB" sz="3000" dirty="0"/>
              <a:t> May, 2015 addressed to the </a:t>
            </a:r>
            <a:r>
              <a:rPr lang="en-GB" sz="3000" dirty="0" err="1"/>
              <a:t>Kiambu</a:t>
            </a:r>
            <a:r>
              <a:rPr lang="en-GB" sz="3000" dirty="0"/>
              <a:t> County Government</a:t>
            </a:r>
            <a:r>
              <a:rPr lang="en-GB" sz="3200" dirty="0"/>
              <a:t>.</a:t>
            </a:r>
          </a:p>
          <a:p>
            <a:pPr algn="just"/>
            <a:endParaRPr lang="en-GB" sz="3200" dirty="0"/>
          </a:p>
          <a:p>
            <a:pPr algn="just"/>
            <a:endParaRPr lang="en-GB" sz="3200" dirty="0"/>
          </a:p>
          <a:p>
            <a:pPr algn="just"/>
            <a:endParaRPr lang="en-GB" sz="3200" dirty="0"/>
          </a:p>
          <a:p>
            <a:pPr algn="just"/>
            <a:endParaRPr lang="en-US" sz="32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2676" y="168759"/>
            <a:ext cx="8915400" cy="370821"/>
          </a:xfrm>
        </p:spPr>
        <p:txBody>
          <a:bodyPr>
            <a:noAutofit/>
          </a:bodyPr>
          <a:lstStyle/>
          <a:p>
            <a:r>
              <a:rPr lang="en-US" sz="2000" dirty="0" err="1"/>
              <a:t>Cont</a:t>
            </a:r>
            <a:r>
              <a:rPr lang="en-US" sz="2000" dirty="0"/>
              <a:t>’</a:t>
            </a:r>
          </a:p>
        </p:txBody>
      </p:sp>
      <p:sp>
        <p:nvSpPr>
          <p:cNvPr id="3" name="Content Placeholder 2"/>
          <p:cNvSpPr>
            <a:spLocks noGrp="1"/>
          </p:cNvSpPr>
          <p:nvPr>
            <p:ph idx="1"/>
          </p:nvPr>
        </p:nvSpPr>
        <p:spPr>
          <a:xfrm>
            <a:off x="485675" y="633002"/>
            <a:ext cx="8915400" cy="5233281"/>
          </a:xfrm>
        </p:spPr>
        <p:txBody>
          <a:bodyPr>
            <a:noAutofit/>
          </a:bodyPr>
          <a:lstStyle/>
          <a:p>
            <a:pPr>
              <a:buNone/>
            </a:pPr>
            <a:r>
              <a:rPr lang="en-GB" sz="2800" b="1" dirty="0"/>
              <a:t>Determination of the Court </a:t>
            </a:r>
            <a:endParaRPr lang="en-US" sz="2800" dirty="0"/>
          </a:p>
          <a:p>
            <a:pPr algn="just"/>
            <a:r>
              <a:rPr lang="en-GB" sz="3000" dirty="0"/>
              <a:t>The Court found merit in the petition and declared that per Articles 6(2), 209 and 10 of the Constitution, the Senate cannot scrutinise the process and legality of a county legislation. Thus a permanent injunction was granted restraining the Senate from considering the process and legality of county legislation.</a:t>
            </a:r>
            <a:endParaRPr lang="en-US" sz="3000" dirty="0"/>
          </a:p>
          <a:p>
            <a:pPr lvl="0" algn="just">
              <a:spcAft>
                <a:spcPts val="600"/>
              </a:spcAft>
              <a:buNone/>
            </a:pPr>
            <a:r>
              <a:rPr lang="en-GB" sz="3000" dirty="0">
                <a:latin typeface="Times New Roman" pitchFamily="18" charset="0"/>
                <a:cs typeface="Times New Roman" pitchFamily="18" charset="0"/>
              </a:rPr>
              <a:t> </a:t>
            </a:r>
            <a:endParaRPr lang="en-US" sz="3000" dirty="0">
              <a:latin typeface="Times New Roman" pitchFamily="18" charset="0"/>
              <a:cs typeface="Times New Roman" pitchFamily="18" charset="0"/>
            </a:endParaRPr>
          </a:p>
          <a:p>
            <a:pPr lvl="0" algn="just"/>
            <a:endParaRPr lang="en-US" sz="3000" dirty="0">
              <a:effectLst/>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E97799C9-84D9-46D2-A11E-BCF8A720529D}" type="slidenum">
              <a:rPr lang="en-US" smtClean="0"/>
              <a:pPr/>
              <a:t>28</a:t>
            </a:fld>
            <a:endParaRPr lang="en-US" dirty="0"/>
          </a:p>
        </p:txBody>
      </p:sp>
    </p:spTree>
    <p:extLst>
      <p:ext uri="{BB962C8B-B14F-4D97-AF65-F5344CB8AC3E}">
        <p14:creationId xmlns:p14="http://schemas.microsoft.com/office/powerpoint/2010/main" val="156357241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95300" y="413892"/>
            <a:ext cx="8915400" cy="5548650"/>
          </a:xfrm>
        </p:spPr>
        <p:txBody>
          <a:bodyPr>
            <a:noAutofit/>
          </a:bodyPr>
          <a:lstStyle/>
          <a:p>
            <a:pPr lvl="0">
              <a:buNone/>
            </a:pPr>
            <a:r>
              <a:rPr lang="en-GB" sz="2800" b="1" dirty="0"/>
              <a:t>Oversight by Committees</a:t>
            </a:r>
            <a:endParaRPr lang="en-US" sz="2800" dirty="0"/>
          </a:p>
          <a:p>
            <a:pPr algn="just"/>
            <a:r>
              <a:rPr lang="en-GB" sz="3000" dirty="0"/>
              <a:t>At the conclusion of consideration of a matter through a Committee, the committee reports back to the Senate (plenary) on its findings and the recommendations made in the report would form the basis of policy direction and recommendations made by the Senate to the relevant government agency involved.</a:t>
            </a:r>
            <a:endParaRPr lang="en-US" sz="3000" dirty="0"/>
          </a:p>
          <a:p>
            <a:pPr algn="just">
              <a:buNone/>
            </a:pPr>
            <a:r>
              <a:rPr lang="en-GB" sz="3000" dirty="0"/>
              <a:t> </a:t>
            </a:r>
            <a:endParaRPr lang="en-US" sz="3000" dirty="0"/>
          </a:p>
          <a:p>
            <a:pPr algn="just"/>
            <a:r>
              <a:rPr lang="en-GB" sz="3000" dirty="0"/>
              <a:t>The Senate in undertaking its oversight role through Committees considered a number of issues-</a:t>
            </a:r>
            <a:endParaRPr lang="en-US" sz="3000" dirty="0"/>
          </a:p>
        </p:txBody>
      </p:sp>
      <p:sp>
        <p:nvSpPr>
          <p:cNvPr id="4" name="Slide Number Placeholder 3"/>
          <p:cNvSpPr>
            <a:spLocks noGrp="1"/>
          </p:cNvSpPr>
          <p:nvPr>
            <p:ph type="sldNum" sz="quarter" idx="12"/>
          </p:nvPr>
        </p:nvSpPr>
        <p:spPr/>
        <p:txBody>
          <a:bodyPr/>
          <a:lstStyle/>
          <a:p>
            <a:fld id="{E97799C9-84D9-46D2-A11E-BCF8A720529D}" type="slidenum">
              <a:rPr lang="en-US" smtClean="0"/>
              <a:pPr/>
              <a:t>29</a:t>
            </a:fld>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498764"/>
            <a:ext cx="9118898" cy="943670"/>
          </a:xfrm>
        </p:spPr>
        <p:txBody>
          <a:bodyPr>
            <a:normAutofit fontScale="90000"/>
          </a:bodyPr>
          <a:lstStyle/>
          <a:p>
            <a:br>
              <a:rPr lang="en-GB" b="1" u="sng" dirty="0">
                <a:latin typeface="Times New Roman" pitchFamily="18" charset="0"/>
                <a:cs typeface="Times New Roman" pitchFamily="18" charset="0"/>
              </a:rPr>
            </a:br>
            <a:r>
              <a:rPr lang="en-GB" b="1" dirty="0">
                <a:latin typeface="Times New Roman" pitchFamily="18" charset="0"/>
                <a:cs typeface="Times New Roman" pitchFamily="18" charset="0"/>
              </a:rPr>
              <a:t>1. </a:t>
            </a:r>
            <a:r>
              <a:rPr lang="en-GB" b="1" dirty="0"/>
              <a:t>WHY OVERSIGHT?</a:t>
            </a:r>
            <a:br>
              <a:rPr lang="en-US" dirty="0"/>
            </a:b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a:xfrm>
            <a:off x="457200" y="1406571"/>
            <a:ext cx="9199418" cy="4606301"/>
          </a:xfrm>
        </p:spPr>
        <p:txBody>
          <a:bodyPr>
            <a:noAutofit/>
          </a:bodyPr>
          <a:lstStyle/>
          <a:p>
            <a:pPr marL="0" indent="0" algn="just">
              <a:buNone/>
            </a:pPr>
            <a:r>
              <a:rPr lang="en-GB" sz="3000" dirty="0"/>
              <a:t>The key functions of Parliamentary Oversight as outlined in the</a:t>
            </a:r>
            <a:r>
              <a:rPr lang="en-GB" sz="3000" i="1" dirty="0"/>
              <a:t> Tools for Parliamentary Oversight</a:t>
            </a:r>
            <a:r>
              <a:rPr lang="en-GB" sz="3000" dirty="0"/>
              <a:t>, published by the Inter-Parliamentary Union, can be described as follows -</a:t>
            </a:r>
            <a:endParaRPr lang="en-US" sz="3000" dirty="0"/>
          </a:p>
          <a:p>
            <a:pPr algn="just"/>
            <a:r>
              <a:rPr lang="en-GB" sz="3000" dirty="0"/>
              <a:t>to detect and prevent abuse, arbitrary behaviour, or illegal and unconstitutional conduct on the part of the government and public agencies. At the core of this function is the protection of the rights and liberties of citizens ; </a:t>
            </a:r>
            <a:endParaRPr lang="en-US" sz="3000" dirty="0">
              <a:effectLst/>
              <a:latin typeface="Times New Roman" pitchFamily="18" charset="0"/>
              <a:cs typeface="Times New Roman" pitchFamily="18" charset="0"/>
            </a:endParaRPr>
          </a:p>
          <a:p>
            <a:pPr marL="0" indent="0" algn="just">
              <a:buNone/>
            </a:pPr>
            <a:r>
              <a:rPr lang="en-GB" sz="3000" dirty="0">
                <a:latin typeface="Times New Roman" pitchFamily="18" charset="0"/>
                <a:cs typeface="Times New Roman" pitchFamily="18" charset="0"/>
              </a:rPr>
              <a:t> </a:t>
            </a:r>
            <a:endParaRPr lang="en-US" sz="3000" dirty="0">
              <a:effectLst/>
              <a:latin typeface="Times New Roman" pitchFamily="18" charset="0"/>
              <a:cs typeface="Times New Roman" pitchFamily="18" charset="0"/>
            </a:endParaRPr>
          </a:p>
          <a:p>
            <a:pPr lvl="0" algn="just">
              <a:buNone/>
            </a:pPr>
            <a:endParaRPr lang="en-US" sz="3000" dirty="0">
              <a:effectLst/>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E97799C9-84D9-46D2-A11E-BCF8A720529D}" type="slidenum">
              <a:rPr lang="en-US" smtClean="0"/>
              <a:pPr/>
              <a:t>3</a:t>
            </a:fld>
            <a:endParaRPr lang="en-US" dirty="0"/>
          </a:p>
        </p:txBody>
      </p:sp>
    </p:spTree>
    <p:extLst>
      <p:ext uri="{BB962C8B-B14F-4D97-AF65-F5344CB8AC3E}">
        <p14:creationId xmlns:p14="http://schemas.microsoft.com/office/powerpoint/2010/main" val="74901346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801" y="120634"/>
            <a:ext cx="8915400" cy="370821"/>
          </a:xfrm>
        </p:spPr>
        <p:txBody>
          <a:bodyPr>
            <a:noAutofit/>
          </a:bodyPr>
          <a:lstStyle/>
          <a:p>
            <a:r>
              <a:rPr lang="en-US" sz="2000" dirty="0" err="1"/>
              <a:t>Cont</a:t>
            </a:r>
            <a:r>
              <a:rPr lang="en-US" sz="2000" dirty="0"/>
              <a:t>’</a:t>
            </a:r>
          </a:p>
        </p:txBody>
      </p:sp>
      <p:sp>
        <p:nvSpPr>
          <p:cNvPr id="3" name="Content Placeholder 2"/>
          <p:cNvSpPr>
            <a:spLocks noGrp="1"/>
          </p:cNvSpPr>
          <p:nvPr>
            <p:ph idx="1"/>
          </p:nvPr>
        </p:nvSpPr>
        <p:spPr>
          <a:xfrm>
            <a:off x="427923" y="459750"/>
            <a:ext cx="8915400" cy="5233281"/>
          </a:xfrm>
        </p:spPr>
        <p:txBody>
          <a:bodyPr>
            <a:noAutofit/>
          </a:bodyPr>
          <a:lstStyle/>
          <a:p>
            <a:pPr algn="just">
              <a:spcAft>
                <a:spcPts val="1800"/>
              </a:spcAft>
              <a:buNone/>
            </a:pPr>
            <a:r>
              <a:rPr lang="en-GB" sz="2800" b="1" dirty="0"/>
              <a:t>Petitions</a:t>
            </a:r>
            <a:endParaRPr lang="en-US" sz="2800" dirty="0"/>
          </a:p>
          <a:p>
            <a:pPr lvl="0" algn="just">
              <a:spcAft>
                <a:spcPts val="1800"/>
              </a:spcAft>
            </a:pPr>
            <a:r>
              <a:rPr lang="en-GB" sz="2800" dirty="0"/>
              <a:t>A number of Petitions were tabled before the Senate, however, some faced challenges prohibiting a smooth conclusion of the Petitions</a:t>
            </a:r>
            <a:r>
              <a:rPr lang="en-GB" sz="3000" dirty="0">
                <a:latin typeface="Times New Roman" pitchFamily="18" charset="0"/>
                <a:cs typeface="Times New Roman" pitchFamily="18" charset="0"/>
              </a:rPr>
              <a:t>.</a:t>
            </a:r>
          </a:p>
          <a:p>
            <a:pPr lvl="1" algn="just">
              <a:spcAft>
                <a:spcPts val="1800"/>
              </a:spcAft>
            </a:pPr>
            <a:r>
              <a:rPr lang="en-US" sz="2600" dirty="0">
                <a:latin typeface="Times New Roman" pitchFamily="18" charset="0"/>
                <a:cs typeface="Times New Roman" pitchFamily="18" charset="0"/>
              </a:rPr>
              <a:t> </a:t>
            </a:r>
            <a:r>
              <a:rPr lang="en-GB" dirty="0"/>
              <a:t>An example was a petition by the Senator of </a:t>
            </a:r>
            <a:r>
              <a:rPr lang="en-GB" dirty="0" err="1"/>
              <a:t>Vihiga</a:t>
            </a:r>
            <a:r>
              <a:rPr lang="en-GB" dirty="0"/>
              <a:t> County, </a:t>
            </a:r>
            <a:r>
              <a:rPr lang="en-US" dirty="0"/>
              <a:t>Sen. George </a:t>
            </a:r>
            <a:r>
              <a:rPr lang="en-US" dirty="0" err="1"/>
              <a:t>Khaniri</a:t>
            </a:r>
            <a:r>
              <a:rPr lang="en-US" dirty="0"/>
              <a:t> </a:t>
            </a:r>
            <a:r>
              <a:rPr lang="en-GB" dirty="0"/>
              <a:t>presented on 25</a:t>
            </a:r>
            <a:r>
              <a:rPr lang="en-GB" baseline="30000" dirty="0"/>
              <a:t>th</a:t>
            </a:r>
            <a:r>
              <a:rPr lang="en-GB" dirty="0"/>
              <a:t> February, 2016 and referred to the Finance Committee. The petition arose from issues that accrued from a resolution by the </a:t>
            </a:r>
            <a:r>
              <a:rPr lang="en-GB" dirty="0" err="1"/>
              <a:t>Vihiga</a:t>
            </a:r>
            <a:r>
              <a:rPr lang="en-GB" dirty="0"/>
              <a:t> County Assembly  </a:t>
            </a: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E97799C9-84D9-46D2-A11E-BCF8A720529D}" type="slidenum">
              <a:rPr lang="en-US" smtClean="0"/>
              <a:pPr/>
              <a:t>30</a:t>
            </a:fld>
            <a:endParaRPr lang="en-US" dirty="0"/>
          </a:p>
        </p:txBody>
      </p:sp>
    </p:spTree>
    <p:extLst>
      <p:ext uri="{BB962C8B-B14F-4D97-AF65-F5344CB8AC3E}">
        <p14:creationId xmlns:p14="http://schemas.microsoft.com/office/powerpoint/2010/main" val="71231373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801" y="120634"/>
            <a:ext cx="8915400" cy="370821"/>
          </a:xfrm>
        </p:spPr>
        <p:txBody>
          <a:bodyPr>
            <a:noAutofit/>
          </a:bodyPr>
          <a:lstStyle/>
          <a:p>
            <a:r>
              <a:rPr lang="en-US" sz="2000" dirty="0" err="1"/>
              <a:t>Cont</a:t>
            </a:r>
            <a:r>
              <a:rPr lang="en-US" sz="2000" dirty="0"/>
              <a:t>’</a:t>
            </a:r>
          </a:p>
        </p:txBody>
      </p:sp>
      <p:sp>
        <p:nvSpPr>
          <p:cNvPr id="3" name="Content Placeholder 2"/>
          <p:cNvSpPr>
            <a:spLocks noGrp="1"/>
          </p:cNvSpPr>
          <p:nvPr>
            <p:ph idx="1"/>
          </p:nvPr>
        </p:nvSpPr>
        <p:spPr>
          <a:xfrm>
            <a:off x="427923" y="459750"/>
            <a:ext cx="8915400" cy="5566977"/>
          </a:xfrm>
        </p:spPr>
        <p:txBody>
          <a:bodyPr>
            <a:noAutofit/>
          </a:bodyPr>
          <a:lstStyle/>
          <a:p>
            <a:pPr algn="just"/>
            <a:r>
              <a:rPr lang="en-US" sz="3000" dirty="0"/>
              <a:t>The Governor, in response to the various summons to appear before the Committee, averred that the Senate was acting ultra </a:t>
            </a:r>
            <a:r>
              <a:rPr lang="en-US" sz="3000" dirty="0" err="1"/>
              <a:t>vires</a:t>
            </a:r>
            <a:r>
              <a:rPr lang="en-US" sz="3000" dirty="0"/>
              <a:t> in purporting to sit on appeal on matters that had been considered and voted on by the </a:t>
            </a:r>
            <a:r>
              <a:rPr lang="en-US" sz="3000" dirty="0" err="1"/>
              <a:t>Vihiga</a:t>
            </a:r>
            <a:r>
              <a:rPr lang="en-US" sz="3000" dirty="0"/>
              <a:t> County Assembly. The Governor further averred that the Senate had original but not appellate jurisdiction and could not set aside the determination of a County Assembly.</a:t>
            </a:r>
          </a:p>
          <a:p>
            <a:pPr algn="just"/>
            <a:r>
              <a:rPr lang="en-US" sz="3000" dirty="0"/>
              <a:t>The Committee however proceeded to prosecute the matter as </a:t>
            </a:r>
            <a:r>
              <a:rPr lang="en-GB" sz="3000" dirty="0"/>
              <a:t>the right of Kenyan citizens to petition public authorities and Parliament is a right conferred by the Constitution. </a:t>
            </a:r>
            <a:endParaRPr lang="en-US" sz="30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E97799C9-84D9-46D2-A11E-BCF8A720529D}" type="slidenum">
              <a:rPr lang="en-US" smtClean="0"/>
              <a:pPr/>
              <a:t>31</a:t>
            </a:fld>
            <a:endParaRPr lang="en-US" dirty="0"/>
          </a:p>
        </p:txBody>
      </p:sp>
    </p:spTree>
    <p:extLst>
      <p:ext uri="{BB962C8B-B14F-4D97-AF65-F5344CB8AC3E}">
        <p14:creationId xmlns:p14="http://schemas.microsoft.com/office/powerpoint/2010/main" val="71231373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801" y="120634"/>
            <a:ext cx="8915400" cy="370821"/>
          </a:xfrm>
        </p:spPr>
        <p:txBody>
          <a:bodyPr>
            <a:noAutofit/>
          </a:bodyPr>
          <a:lstStyle/>
          <a:p>
            <a:r>
              <a:rPr lang="en-US" sz="2000" dirty="0" err="1"/>
              <a:t>Cont</a:t>
            </a:r>
            <a:r>
              <a:rPr lang="en-US" sz="2000" dirty="0"/>
              <a:t>’</a:t>
            </a:r>
          </a:p>
        </p:txBody>
      </p:sp>
      <p:sp>
        <p:nvSpPr>
          <p:cNvPr id="3" name="Content Placeholder 2"/>
          <p:cNvSpPr>
            <a:spLocks noGrp="1"/>
          </p:cNvSpPr>
          <p:nvPr>
            <p:ph idx="1"/>
          </p:nvPr>
        </p:nvSpPr>
        <p:spPr>
          <a:xfrm>
            <a:off x="427923" y="459750"/>
            <a:ext cx="8915400" cy="5566977"/>
          </a:xfrm>
        </p:spPr>
        <p:txBody>
          <a:bodyPr>
            <a:noAutofit/>
          </a:bodyPr>
          <a:lstStyle/>
          <a:p>
            <a:pPr lvl="0">
              <a:buNone/>
            </a:pPr>
            <a:r>
              <a:rPr lang="en-GB" sz="2800" b="1" dirty="0"/>
              <a:t>County Public Accounts and Investments</a:t>
            </a:r>
            <a:endParaRPr lang="en-US" sz="2800" dirty="0"/>
          </a:p>
          <a:p>
            <a:pPr algn="just"/>
            <a:r>
              <a:rPr lang="en-GB" sz="2800" dirty="0"/>
              <a:t>The County Public Accounts and Investments Committee and the Finance Committees of the Senate faced a myriad of challenges in the discharge of their mandates. The following cases attest to this- </a:t>
            </a:r>
            <a:endParaRPr lang="en-US" sz="2800" dirty="0"/>
          </a:p>
          <a:p>
            <a:pPr lvl="0"/>
            <a:r>
              <a:rPr lang="en-GB" sz="2800" b="1" i="1" dirty="0">
                <a:solidFill>
                  <a:schemeClr val="accent1"/>
                </a:solidFill>
              </a:rPr>
              <a:t>Council of Governors &amp; 6 others v Senate, Petition No. 413 of 2014</a:t>
            </a:r>
            <a:endParaRPr lang="en-US" sz="2800" dirty="0"/>
          </a:p>
          <a:p>
            <a:pPr algn="just">
              <a:buNone/>
            </a:pPr>
            <a:r>
              <a:rPr lang="en-GB" sz="2800" b="1" dirty="0"/>
              <a:t>Brief facts of the case </a:t>
            </a:r>
            <a:endParaRPr lang="en-US" sz="2800" dirty="0"/>
          </a:p>
          <a:p>
            <a:pPr algn="just"/>
            <a:r>
              <a:rPr lang="en-GB" sz="2800" dirty="0"/>
              <a:t>The Petitioner sued the Senate on the basis of the constitutionality of summons issued in August 2014 to certain governors by the Senate’s </a:t>
            </a:r>
            <a:r>
              <a:rPr lang="en-GB" sz="2800" dirty="0" err="1"/>
              <a:t>Sessional</a:t>
            </a:r>
            <a:r>
              <a:rPr lang="en-GB" sz="2800" dirty="0"/>
              <a:t> Committee on County Public Accounts and Investments. </a:t>
            </a:r>
            <a:endParaRPr lang="en-US" sz="2800" dirty="0"/>
          </a:p>
          <a:p>
            <a:pPr algn="just"/>
            <a:endParaRPr lang="en-US" sz="2800" dirty="0"/>
          </a:p>
        </p:txBody>
      </p:sp>
      <p:sp>
        <p:nvSpPr>
          <p:cNvPr id="4" name="Slide Number Placeholder 3"/>
          <p:cNvSpPr>
            <a:spLocks noGrp="1"/>
          </p:cNvSpPr>
          <p:nvPr>
            <p:ph type="sldNum" sz="quarter" idx="12"/>
          </p:nvPr>
        </p:nvSpPr>
        <p:spPr/>
        <p:txBody>
          <a:bodyPr/>
          <a:lstStyle/>
          <a:p>
            <a:fld id="{E97799C9-84D9-46D2-A11E-BCF8A720529D}" type="slidenum">
              <a:rPr lang="en-US" smtClean="0"/>
              <a:pPr/>
              <a:t>32</a:t>
            </a:fld>
            <a:endParaRPr lang="en-US" dirty="0"/>
          </a:p>
        </p:txBody>
      </p:sp>
    </p:spTree>
    <p:extLst>
      <p:ext uri="{BB962C8B-B14F-4D97-AF65-F5344CB8AC3E}">
        <p14:creationId xmlns:p14="http://schemas.microsoft.com/office/powerpoint/2010/main" val="71231373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801" y="120634"/>
            <a:ext cx="8915400" cy="370821"/>
          </a:xfrm>
        </p:spPr>
        <p:txBody>
          <a:bodyPr>
            <a:noAutofit/>
          </a:bodyPr>
          <a:lstStyle/>
          <a:p>
            <a:r>
              <a:rPr lang="en-US" sz="2000" dirty="0" err="1"/>
              <a:t>Cont</a:t>
            </a:r>
            <a:r>
              <a:rPr lang="en-US" sz="2000" dirty="0"/>
              <a:t>’</a:t>
            </a:r>
          </a:p>
        </p:txBody>
      </p:sp>
      <p:sp>
        <p:nvSpPr>
          <p:cNvPr id="3" name="Content Placeholder 2"/>
          <p:cNvSpPr>
            <a:spLocks noGrp="1"/>
          </p:cNvSpPr>
          <p:nvPr>
            <p:ph idx="1"/>
          </p:nvPr>
        </p:nvSpPr>
        <p:spPr>
          <a:xfrm>
            <a:off x="427923" y="459750"/>
            <a:ext cx="8915400" cy="5566977"/>
          </a:xfrm>
        </p:spPr>
        <p:txBody>
          <a:bodyPr>
            <a:noAutofit/>
          </a:bodyPr>
          <a:lstStyle/>
          <a:p>
            <a:pPr algn="just">
              <a:buNone/>
            </a:pPr>
            <a:r>
              <a:rPr lang="en-GB" sz="2800" b="1" dirty="0"/>
              <a:t>Determination of the Court </a:t>
            </a:r>
            <a:endParaRPr lang="en-US" sz="2800" dirty="0"/>
          </a:p>
          <a:p>
            <a:pPr algn="just"/>
            <a:r>
              <a:rPr lang="en-GB" sz="2800" dirty="0"/>
              <a:t>The Court held that</a:t>
            </a:r>
            <a:r>
              <a:rPr lang="en-GB" sz="2800" i="1" dirty="0"/>
              <a:t> </a:t>
            </a:r>
            <a:r>
              <a:rPr lang="en-GB" sz="2800" dirty="0"/>
              <a:t>it is proper, legal, and constitutional for Members of the Executive Committee responsible for finance and the Chief Officers responsible for finance to appear before the Senate or any of its Committee to answer on County Government finances and to generally provide information that helps the Senate to undertake its oversight functions as stipulated in Article 96 of the Constitution. </a:t>
            </a:r>
            <a:endParaRPr lang="en-US" sz="2800" dirty="0"/>
          </a:p>
          <a:p>
            <a:pPr algn="just">
              <a:buNone/>
            </a:pPr>
            <a:endParaRPr lang="en-US" sz="2800" dirty="0"/>
          </a:p>
        </p:txBody>
      </p:sp>
      <p:sp>
        <p:nvSpPr>
          <p:cNvPr id="4" name="Slide Number Placeholder 3"/>
          <p:cNvSpPr>
            <a:spLocks noGrp="1"/>
          </p:cNvSpPr>
          <p:nvPr>
            <p:ph type="sldNum" sz="quarter" idx="12"/>
          </p:nvPr>
        </p:nvSpPr>
        <p:spPr/>
        <p:txBody>
          <a:bodyPr/>
          <a:lstStyle/>
          <a:p>
            <a:fld id="{E97799C9-84D9-46D2-A11E-BCF8A720529D}" type="slidenum">
              <a:rPr lang="en-US" smtClean="0"/>
              <a:pPr/>
              <a:t>33</a:t>
            </a:fld>
            <a:endParaRPr lang="en-US" dirty="0"/>
          </a:p>
        </p:txBody>
      </p:sp>
    </p:spTree>
    <p:extLst>
      <p:ext uri="{BB962C8B-B14F-4D97-AF65-F5344CB8AC3E}">
        <p14:creationId xmlns:p14="http://schemas.microsoft.com/office/powerpoint/2010/main" val="71231373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801" y="120634"/>
            <a:ext cx="8915400" cy="370821"/>
          </a:xfrm>
        </p:spPr>
        <p:txBody>
          <a:bodyPr>
            <a:noAutofit/>
          </a:bodyPr>
          <a:lstStyle/>
          <a:p>
            <a:r>
              <a:rPr lang="en-US" sz="2000" dirty="0" err="1"/>
              <a:t>Cont</a:t>
            </a:r>
            <a:r>
              <a:rPr lang="en-US" sz="2000" dirty="0"/>
              <a:t>’</a:t>
            </a:r>
          </a:p>
        </p:txBody>
      </p:sp>
      <p:sp>
        <p:nvSpPr>
          <p:cNvPr id="3" name="Content Placeholder 2"/>
          <p:cNvSpPr>
            <a:spLocks noGrp="1"/>
          </p:cNvSpPr>
          <p:nvPr>
            <p:ph idx="1"/>
          </p:nvPr>
        </p:nvSpPr>
        <p:spPr>
          <a:xfrm>
            <a:off x="427923" y="459750"/>
            <a:ext cx="8915400" cy="5566977"/>
          </a:xfrm>
        </p:spPr>
        <p:txBody>
          <a:bodyPr>
            <a:noAutofit/>
          </a:bodyPr>
          <a:lstStyle/>
          <a:p>
            <a:pPr marL="0" lvl="0" indent="0">
              <a:buNone/>
            </a:pPr>
            <a:r>
              <a:rPr lang="en-GB" sz="2800" b="1" i="1" dirty="0">
                <a:solidFill>
                  <a:schemeClr val="accent1"/>
                </a:solidFill>
              </a:rPr>
              <a:t>Wycliffe </a:t>
            </a:r>
            <a:r>
              <a:rPr lang="en-GB" sz="2800" b="1" i="1" dirty="0" err="1">
                <a:solidFill>
                  <a:schemeClr val="accent1"/>
                </a:solidFill>
              </a:rPr>
              <a:t>Ambetsa</a:t>
            </a:r>
            <a:r>
              <a:rPr lang="en-GB" sz="2800" b="1" i="1" dirty="0">
                <a:solidFill>
                  <a:schemeClr val="accent1"/>
                </a:solidFill>
              </a:rPr>
              <a:t> </a:t>
            </a:r>
            <a:r>
              <a:rPr lang="en-GB" sz="2800" b="1" i="1" dirty="0" err="1">
                <a:solidFill>
                  <a:schemeClr val="accent1"/>
                </a:solidFill>
              </a:rPr>
              <a:t>Oparanya</a:t>
            </a:r>
            <a:r>
              <a:rPr lang="en-GB" sz="2800" b="1" i="1" dirty="0">
                <a:solidFill>
                  <a:schemeClr val="accent1"/>
                </a:solidFill>
              </a:rPr>
              <a:t> &amp; 3 others v Director of Public Prosecutions &amp; another , Constitutional Petition Number 561 Of 2015</a:t>
            </a:r>
            <a:endParaRPr lang="en-US" sz="2800" dirty="0">
              <a:solidFill>
                <a:schemeClr val="accent1"/>
              </a:solidFill>
            </a:endParaRPr>
          </a:p>
          <a:p>
            <a:pPr>
              <a:buNone/>
            </a:pPr>
            <a:r>
              <a:rPr lang="en-GB" sz="2800" b="1" dirty="0"/>
              <a:t>Brief facts of the case </a:t>
            </a:r>
            <a:endParaRPr lang="en-US" sz="2800" dirty="0"/>
          </a:p>
          <a:p>
            <a:pPr algn="just"/>
            <a:r>
              <a:rPr lang="en-GB" sz="3000" dirty="0"/>
              <a:t>According to the Petitioners, the decision of the Senate to summon Governor Wycliffe </a:t>
            </a:r>
            <a:r>
              <a:rPr lang="en-GB" sz="3000" dirty="0" err="1"/>
              <a:t>Oparanya</a:t>
            </a:r>
            <a:r>
              <a:rPr lang="en-GB" sz="3000" dirty="0"/>
              <a:t> to answer questions on the Auditor General’s report without giving the County Assembly the opportunity to examine the report and make its conclusions in the first instance undermines the legislative and oversight powers of the County Assembly </a:t>
            </a:r>
            <a:endParaRPr lang="en-US" sz="3000" dirty="0"/>
          </a:p>
        </p:txBody>
      </p:sp>
      <p:sp>
        <p:nvSpPr>
          <p:cNvPr id="4" name="Slide Number Placeholder 3"/>
          <p:cNvSpPr>
            <a:spLocks noGrp="1"/>
          </p:cNvSpPr>
          <p:nvPr>
            <p:ph type="sldNum" sz="quarter" idx="12"/>
          </p:nvPr>
        </p:nvSpPr>
        <p:spPr/>
        <p:txBody>
          <a:bodyPr/>
          <a:lstStyle/>
          <a:p>
            <a:fld id="{E97799C9-84D9-46D2-A11E-BCF8A720529D}" type="slidenum">
              <a:rPr lang="en-US" smtClean="0"/>
              <a:pPr/>
              <a:t>34</a:t>
            </a:fld>
            <a:endParaRPr lang="en-US" dirty="0"/>
          </a:p>
        </p:txBody>
      </p:sp>
    </p:spTree>
    <p:extLst>
      <p:ext uri="{BB962C8B-B14F-4D97-AF65-F5344CB8AC3E}">
        <p14:creationId xmlns:p14="http://schemas.microsoft.com/office/powerpoint/2010/main" val="71231373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801" y="120634"/>
            <a:ext cx="8915400" cy="370821"/>
          </a:xfrm>
        </p:spPr>
        <p:txBody>
          <a:bodyPr>
            <a:noAutofit/>
          </a:bodyPr>
          <a:lstStyle/>
          <a:p>
            <a:r>
              <a:rPr lang="en-US" sz="2000" dirty="0" err="1"/>
              <a:t>Cont</a:t>
            </a:r>
            <a:r>
              <a:rPr lang="en-US" sz="2000" dirty="0"/>
              <a:t>’</a:t>
            </a:r>
          </a:p>
        </p:txBody>
      </p:sp>
      <p:sp>
        <p:nvSpPr>
          <p:cNvPr id="3" name="Content Placeholder 2"/>
          <p:cNvSpPr>
            <a:spLocks noGrp="1"/>
          </p:cNvSpPr>
          <p:nvPr>
            <p:ph idx="1"/>
          </p:nvPr>
        </p:nvSpPr>
        <p:spPr>
          <a:xfrm>
            <a:off x="427923" y="459750"/>
            <a:ext cx="8915400" cy="5566977"/>
          </a:xfrm>
        </p:spPr>
        <p:txBody>
          <a:bodyPr>
            <a:noAutofit/>
          </a:bodyPr>
          <a:lstStyle/>
          <a:p>
            <a:pPr>
              <a:buNone/>
            </a:pPr>
            <a:r>
              <a:rPr lang="en-GB" sz="2800" b="1" dirty="0"/>
              <a:t>Determination of the Court </a:t>
            </a:r>
            <a:endParaRPr lang="en-US" sz="2800" dirty="0"/>
          </a:p>
          <a:p>
            <a:r>
              <a:rPr lang="en-GB" sz="2800" dirty="0"/>
              <a:t>The Court held that the Senate cannot exercise its powers under Article 96 of the Constitution in a manner  that cripples the oversight mandate of the County Assemblies in violation of the provisions of Articles 6(2) and 189 (1) of the Constitution.</a:t>
            </a:r>
          </a:p>
          <a:p>
            <a:pPr algn="just"/>
            <a:r>
              <a:rPr lang="en-GB" sz="2800" dirty="0"/>
              <a:t>It was also determined that the Senate is bound by the provisions of Article 189 (1) of the Constitution to perform its functions and exercise its  powers in a manner that respects the functional and institutional integrity as well as the constitutional status and institutions at the County level.</a:t>
            </a:r>
            <a:endParaRPr lang="en-US" sz="2800" dirty="0"/>
          </a:p>
          <a:p>
            <a:endParaRPr lang="en-US" sz="3000" dirty="0"/>
          </a:p>
        </p:txBody>
      </p:sp>
      <p:sp>
        <p:nvSpPr>
          <p:cNvPr id="4" name="Slide Number Placeholder 3"/>
          <p:cNvSpPr>
            <a:spLocks noGrp="1"/>
          </p:cNvSpPr>
          <p:nvPr>
            <p:ph type="sldNum" sz="quarter" idx="12"/>
          </p:nvPr>
        </p:nvSpPr>
        <p:spPr/>
        <p:txBody>
          <a:bodyPr/>
          <a:lstStyle/>
          <a:p>
            <a:fld id="{E97799C9-84D9-46D2-A11E-BCF8A720529D}" type="slidenum">
              <a:rPr lang="en-US" smtClean="0"/>
              <a:pPr/>
              <a:t>35</a:t>
            </a:fld>
            <a:endParaRPr lang="en-US" dirty="0"/>
          </a:p>
        </p:txBody>
      </p:sp>
    </p:spTree>
    <p:extLst>
      <p:ext uri="{BB962C8B-B14F-4D97-AF65-F5344CB8AC3E}">
        <p14:creationId xmlns:p14="http://schemas.microsoft.com/office/powerpoint/2010/main" val="71231373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801" y="120634"/>
            <a:ext cx="8915400" cy="370821"/>
          </a:xfrm>
        </p:spPr>
        <p:txBody>
          <a:bodyPr>
            <a:noAutofit/>
          </a:bodyPr>
          <a:lstStyle/>
          <a:p>
            <a:r>
              <a:rPr lang="en-US" sz="2000" dirty="0" err="1"/>
              <a:t>Cont</a:t>
            </a:r>
            <a:r>
              <a:rPr lang="en-US" sz="2000" dirty="0"/>
              <a:t>’</a:t>
            </a:r>
          </a:p>
        </p:txBody>
      </p:sp>
      <p:sp>
        <p:nvSpPr>
          <p:cNvPr id="3" name="Content Placeholder 2"/>
          <p:cNvSpPr>
            <a:spLocks noGrp="1"/>
          </p:cNvSpPr>
          <p:nvPr>
            <p:ph idx="1"/>
          </p:nvPr>
        </p:nvSpPr>
        <p:spPr>
          <a:xfrm>
            <a:off x="427923" y="459750"/>
            <a:ext cx="8915400" cy="5566977"/>
          </a:xfrm>
        </p:spPr>
        <p:txBody>
          <a:bodyPr>
            <a:noAutofit/>
          </a:bodyPr>
          <a:lstStyle/>
          <a:p>
            <a:pPr marL="0" lvl="0" indent="0">
              <a:buNone/>
            </a:pPr>
            <a:r>
              <a:rPr lang="en-GB" sz="2800" b="1" i="1" dirty="0">
                <a:solidFill>
                  <a:schemeClr val="accent1"/>
                </a:solidFill>
              </a:rPr>
              <a:t>International Legal Consultancy Group v Senate &amp; Clerk of the Senate , Constitutional Petition Number 8 of 2014</a:t>
            </a:r>
            <a:endParaRPr lang="en-US" sz="2800" dirty="0">
              <a:solidFill>
                <a:schemeClr val="accent1"/>
              </a:solidFill>
            </a:endParaRPr>
          </a:p>
          <a:p>
            <a:pPr>
              <a:buNone/>
            </a:pPr>
            <a:r>
              <a:rPr lang="en-GB" sz="2800" b="1" dirty="0"/>
              <a:t>Brief facts of the case </a:t>
            </a:r>
            <a:endParaRPr lang="en-US" sz="2800" dirty="0"/>
          </a:p>
          <a:p>
            <a:pPr algn="just"/>
            <a:r>
              <a:rPr lang="en-GB" sz="3000" dirty="0"/>
              <a:t>In this matter, the Petitioner filed a petition in February 2013 which challenged the decision of the Senate to summon 9 County Governors and County Executive Members responsible for finance to appear before it and produce various documents and respond to various issues with regard to county finance and fiscal management within their counties.</a:t>
            </a:r>
            <a:endParaRPr lang="en-US" sz="3000" dirty="0"/>
          </a:p>
          <a:p>
            <a:pPr algn="just">
              <a:buNone/>
            </a:pPr>
            <a:endParaRPr lang="en-US" sz="3000" dirty="0"/>
          </a:p>
          <a:p>
            <a:endParaRPr lang="en-US" sz="3000" dirty="0"/>
          </a:p>
        </p:txBody>
      </p:sp>
      <p:sp>
        <p:nvSpPr>
          <p:cNvPr id="4" name="Slide Number Placeholder 3"/>
          <p:cNvSpPr>
            <a:spLocks noGrp="1"/>
          </p:cNvSpPr>
          <p:nvPr>
            <p:ph type="sldNum" sz="quarter" idx="12"/>
          </p:nvPr>
        </p:nvSpPr>
        <p:spPr/>
        <p:txBody>
          <a:bodyPr/>
          <a:lstStyle/>
          <a:p>
            <a:fld id="{E97799C9-84D9-46D2-A11E-BCF8A720529D}" type="slidenum">
              <a:rPr lang="en-US" smtClean="0"/>
              <a:pPr/>
              <a:t>36</a:t>
            </a:fld>
            <a:endParaRPr lang="en-US" dirty="0"/>
          </a:p>
        </p:txBody>
      </p:sp>
    </p:spTree>
    <p:extLst>
      <p:ext uri="{BB962C8B-B14F-4D97-AF65-F5344CB8AC3E}">
        <p14:creationId xmlns:p14="http://schemas.microsoft.com/office/powerpoint/2010/main" val="71231373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801" y="120634"/>
            <a:ext cx="8915400" cy="370821"/>
          </a:xfrm>
        </p:spPr>
        <p:txBody>
          <a:bodyPr>
            <a:noAutofit/>
          </a:bodyPr>
          <a:lstStyle/>
          <a:p>
            <a:r>
              <a:rPr lang="en-US" sz="2000" dirty="0" err="1"/>
              <a:t>Cont</a:t>
            </a:r>
            <a:r>
              <a:rPr lang="en-US" sz="2000" dirty="0"/>
              <a:t>’</a:t>
            </a:r>
          </a:p>
        </p:txBody>
      </p:sp>
      <p:sp>
        <p:nvSpPr>
          <p:cNvPr id="3" name="Content Placeholder 2"/>
          <p:cNvSpPr>
            <a:spLocks noGrp="1"/>
          </p:cNvSpPr>
          <p:nvPr>
            <p:ph idx="1"/>
          </p:nvPr>
        </p:nvSpPr>
        <p:spPr>
          <a:xfrm>
            <a:off x="427923" y="459750"/>
            <a:ext cx="8915400" cy="5566977"/>
          </a:xfrm>
        </p:spPr>
        <p:txBody>
          <a:bodyPr>
            <a:noAutofit/>
          </a:bodyPr>
          <a:lstStyle/>
          <a:p>
            <a:pPr marL="0" lvl="0" indent="0" algn="just">
              <a:buNone/>
            </a:pPr>
            <a:r>
              <a:rPr lang="en-GB" sz="3000" dirty="0"/>
              <a:t>The Petitioner stated that the Senate cannot scrutinize county expenditures in the same way the committees and general assemblies of the County legislatures can. The Petitioner thus concluded that the Senate’s power is limited to oversight over national agencies which manage national revenue allocated to counties such as the National treasury. </a:t>
            </a:r>
            <a:endParaRPr lang="en-US" sz="3000" dirty="0"/>
          </a:p>
          <a:p>
            <a:endParaRPr lang="en-US" sz="3000" dirty="0"/>
          </a:p>
        </p:txBody>
      </p:sp>
      <p:sp>
        <p:nvSpPr>
          <p:cNvPr id="4" name="Slide Number Placeholder 3"/>
          <p:cNvSpPr>
            <a:spLocks noGrp="1"/>
          </p:cNvSpPr>
          <p:nvPr>
            <p:ph type="sldNum" sz="quarter" idx="12"/>
          </p:nvPr>
        </p:nvSpPr>
        <p:spPr/>
        <p:txBody>
          <a:bodyPr/>
          <a:lstStyle/>
          <a:p>
            <a:fld id="{E97799C9-84D9-46D2-A11E-BCF8A720529D}" type="slidenum">
              <a:rPr lang="en-US" smtClean="0"/>
              <a:pPr/>
              <a:t>37</a:t>
            </a:fld>
            <a:endParaRPr lang="en-US" dirty="0"/>
          </a:p>
        </p:txBody>
      </p:sp>
    </p:spTree>
    <p:extLst>
      <p:ext uri="{BB962C8B-B14F-4D97-AF65-F5344CB8AC3E}">
        <p14:creationId xmlns:p14="http://schemas.microsoft.com/office/powerpoint/2010/main" val="71231373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801" y="120634"/>
            <a:ext cx="8915400" cy="370821"/>
          </a:xfrm>
        </p:spPr>
        <p:txBody>
          <a:bodyPr>
            <a:noAutofit/>
          </a:bodyPr>
          <a:lstStyle/>
          <a:p>
            <a:r>
              <a:rPr lang="en-US" sz="2000" dirty="0" err="1"/>
              <a:t>Cont</a:t>
            </a:r>
            <a:r>
              <a:rPr lang="en-US" sz="2000" dirty="0"/>
              <a:t>’</a:t>
            </a:r>
          </a:p>
        </p:txBody>
      </p:sp>
      <p:sp>
        <p:nvSpPr>
          <p:cNvPr id="3" name="Content Placeholder 2"/>
          <p:cNvSpPr>
            <a:spLocks noGrp="1"/>
          </p:cNvSpPr>
          <p:nvPr>
            <p:ph idx="1"/>
          </p:nvPr>
        </p:nvSpPr>
        <p:spPr>
          <a:xfrm>
            <a:off x="427923" y="459750"/>
            <a:ext cx="8915400" cy="6190432"/>
          </a:xfrm>
        </p:spPr>
        <p:txBody>
          <a:bodyPr>
            <a:noAutofit/>
          </a:bodyPr>
          <a:lstStyle/>
          <a:p>
            <a:pPr>
              <a:buNone/>
            </a:pPr>
            <a:r>
              <a:rPr lang="en-GB" sz="2800" b="1" dirty="0"/>
              <a:t>Determination of the Court </a:t>
            </a:r>
            <a:endParaRPr lang="en-US" sz="2800" dirty="0"/>
          </a:p>
          <a:p>
            <a:pPr algn="just"/>
            <a:r>
              <a:rPr lang="en-GB" sz="3000" dirty="0"/>
              <a:t>In its judgement, the High Court held that the Senate can summon Governors, County Executive Members of Finance and County Accounting Officers to appear before it and answer to questions on County Government finances in so far as the National revenue allocated to the respective county is concerned, but such power should not be exercised in an arbitrary and capricious manner.</a:t>
            </a:r>
            <a:endParaRPr lang="en-US" sz="3000" dirty="0"/>
          </a:p>
          <a:p>
            <a:pPr algn="just">
              <a:buNone/>
            </a:pPr>
            <a:r>
              <a:rPr lang="en-GB" sz="3000" dirty="0"/>
              <a:t> </a:t>
            </a:r>
            <a:endParaRPr lang="en-US" sz="3000" dirty="0"/>
          </a:p>
          <a:p>
            <a:pPr algn="just"/>
            <a:r>
              <a:rPr lang="en-GB" sz="3000" dirty="0"/>
              <a:t>The Court also held that the Senate’s power of oversight under Article 96(3) is limited to National revenue allocated to the County Governments. </a:t>
            </a:r>
            <a:endParaRPr lang="en-US" sz="3000" dirty="0"/>
          </a:p>
          <a:p>
            <a:endParaRPr lang="en-US" sz="3000" dirty="0"/>
          </a:p>
        </p:txBody>
      </p:sp>
      <p:sp>
        <p:nvSpPr>
          <p:cNvPr id="4" name="Slide Number Placeholder 3"/>
          <p:cNvSpPr>
            <a:spLocks noGrp="1"/>
          </p:cNvSpPr>
          <p:nvPr>
            <p:ph type="sldNum" sz="quarter" idx="12"/>
          </p:nvPr>
        </p:nvSpPr>
        <p:spPr/>
        <p:txBody>
          <a:bodyPr/>
          <a:lstStyle/>
          <a:p>
            <a:fld id="{E97799C9-84D9-46D2-A11E-BCF8A720529D}" type="slidenum">
              <a:rPr lang="en-US" smtClean="0"/>
              <a:pPr/>
              <a:t>38</a:t>
            </a:fld>
            <a:endParaRPr lang="en-US" dirty="0"/>
          </a:p>
        </p:txBody>
      </p:sp>
    </p:spTree>
    <p:extLst>
      <p:ext uri="{BB962C8B-B14F-4D97-AF65-F5344CB8AC3E}">
        <p14:creationId xmlns:p14="http://schemas.microsoft.com/office/powerpoint/2010/main" val="71231373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226510"/>
            <a:ext cx="9750392" cy="697514"/>
          </a:xfrm>
        </p:spPr>
        <p:txBody>
          <a:bodyPr>
            <a:noAutofit/>
          </a:bodyPr>
          <a:lstStyle/>
          <a:p>
            <a:r>
              <a:rPr lang="en-GB" sz="2800" b="1" dirty="0">
                <a:latin typeface="Times New Roman" pitchFamily="18" charset="0"/>
                <a:cs typeface="Times New Roman" pitchFamily="18" charset="0"/>
              </a:rPr>
              <a:t>WAY FORWARD</a:t>
            </a:r>
            <a:endParaRPr lang="en-US" sz="2800" dirty="0">
              <a:latin typeface="Times New Roman" pitchFamily="18" charset="0"/>
              <a:cs typeface="Times New Roman" pitchFamily="18" charset="0"/>
            </a:endParaRPr>
          </a:p>
        </p:txBody>
      </p:sp>
      <p:sp>
        <p:nvSpPr>
          <p:cNvPr id="3" name="Content Placeholder 2"/>
          <p:cNvSpPr>
            <a:spLocks noGrp="1"/>
          </p:cNvSpPr>
          <p:nvPr>
            <p:ph idx="1"/>
          </p:nvPr>
        </p:nvSpPr>
        <p:spPr>
          <a:xfrm>
            <a:off x="456798" y="916812"/>
            <a:ext cx="8915400" cy="5439541"/>
          </a:xfrm>
        </p:spPr>
        <p:txBody>
          <a:bodyPr>
            <a:noAutofit/>
          </a:bodyPr>
          <a:lstStyle/>
          <a:p>
            <a:pPr marL="0" indent="0" algn="just">
              <a:buNone/>
            </a:pPr>
            <a:r>
              <a:rPr lang="en-GB" dirty="0"/>
              <a:t>Having reflected on the 11th Parliament, I propose the following-</a:t>
            </a:r>
            <a:endParaRPr lang="en-GB" sz="2800" dirty="0"/>
          </a:p>
          <a:p>
            <a:pPr lvl="0" algn="just"/>
            <a:r>
              <a:rPr lang="en-GB" dirty="0"/>
              <a:t>That county governments develop a financial reporting procedure for purposes of submitting financial statements to the Auditor-General and other entities envisaged under sections 163 to 165 of the Public Finance Management Act and ensure synchronization of timelines under Articles 228 and 229 of the Constitution.</a:t>
            </a:r>
            <a:endParaRPr lang="en-GB" sz="2800" dirty="0"/>
          </a:p>
          <a:p>
            <a:pPr>
              <a:buNone/>
            </a:pPr>
            <a:endParaRPr lang="en-US" sz="30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E97799C9-84D9-46D2-A11E-BCF8A720529D}" type="slidenum">
              <a:rPr lang="en-US" smtClean="0"/>
              <a:pPr/>
              <a:t>39</a:t>
            </a:fld>
            <a:endParaRPr lang="en-US" dirty="0"/>
          </a:p>
        </p:txBody>
      </p:sp>
    </p:spTree>
    <p:extLst>
      <p:ext uri="{BB962C8B-B14F-4D97-AF65-F5344CB8AC3E}">
        <p14:creationId xmlns:p14="http://schemas.microsoft.com/office/powerpoint/2010/main" val="12676336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5952" y="217710"/>
            <a:ext cx="7240746" cy="347440"/>
          </a:xfrm>
        </p:spPr>
        <p:txBody>
          <a:bodyPr>
            <a:noAutofit/>
          </a:bodyPr>
          <a:lstStyle/>
          <a:p>
            <a:r>
              <a:rPr lang="en-US" sz="2800" b="1" dirty="0"/>
              <a:t>…….</a:t>
            </a:r>
            <a:r>
              <a:rPr lang="en-US" sz="2800" b="1" dirty="0" err="1"/>
              <a:t>cont</a:t>
            </a:r>
            <a:r>
              <a:rPr lang="en-US" sz="2800" b="1" dirty="0"/>
              <a:t>’</a:t>
            </a:r>
          </a:p>
        </p:txBody>
      </p:sp>
      <p:sp>
        <p:nvSpPr>
          <p:cNvPr id="3" name="Content Placeholder 2"/>
          <p:cNvSpPr>
            <a:spLocks noGrp="1"/>
          </p:cNvSpPr>
          <p:nvPr>
            <p:ph idx="1"/>
          </p:nvPr>
        </p:nvSpPr>
        <p:spPr>
          <a:xfrm>
            <a:off x="438151" y="990600"/>
            <a:ext cx="8997950" cy="5695950"/>
          </a:xfrm>
        </p:spPr>
        <p:txBody>
          <a:bodyPr>
            <a:noAutofit/>
          </a:bodyPr>
          <a:lstStyle/>
          <a:p>
            <a:pPr lvl="0" algn="just"/>
            <a:r>
              <a:rPr lang="en-GB" sz="3000" dirty="0"/>
              <a:t>to hold the government to account in respect of how the taxpayers’ money is used. It detects waste within the machinery of government and public agencies. Thus it can improve the efficiency, economy and effectiveness of government operations ; </a:t>
            </a:r>
            <a:endParaRPr lang="en-US" sz="3000" dirty="0"/>
          </a:p>
          <a:p>
            <a:pPr lvl="2" indent="-342900" algn="just">
              <a:buNone/>
            </a:pPr>
            <a:endParaRPr lang="en-US" sz="3000" dirty="0">
              <a:effectLst/>
              <a:latin typeface="Times New Roman" pitchFamily="18" charset="0"/>
              <a:cs typeface="Times New Roman" pitchFamily="18" charset="0"/>
            </a:endParaRPr>
          </a:p>
          <a:p>
            <a:pPr algn="just"/>
            <a:r>
              <a:rPr lang="en-GB" sz="3000" dirty="0"/>
              <a:t>to ensure that policies announced by the government and authorized by parliament(legislature) are actually delivered. This function includes monitoring the achievement of goals set by legislation and the government’s own programmes ; and </a:t>
            </a:r>
            <a:endParaRPr lang="en-US" sz="3000" dirty="0"/>
          </a:p>
          <a:p>
            <a:pPr lvl="0" algn="just"/>
            <a:endParaRPr lang="en-US" sz="3000" dirty="0">
              <a:effectLst/>
              <a:latin typeface="Times New Roman" pitchFamily="18" charset="0"/>
              <a:cs typeface="Times New Roman" pitchFamily="18" charset="0"/>
            </a:endParaRPr>
          </a:p>
          <a:p>
            <a:pPr algn="just">
              <a:buNone/>
            </a:pPr>
            <a:endParaRPr lang="en-US" sz="3000" dirty="0">
              <a:latin typeface="Times New Roman" pitchFamily="18" charset="0"/>
              <a:cs typeface="Times New Roman" pitchFamily="18" charset="0"/>
            </a:endParaRPr>
          </a:p>
          <a:p>
            <a:pPr algn="just">
              <a:buNone/>
            </a:pPr>
            <a:endParaRPr lang="en-US" sz="3000" dirty="0">
              <a:latin typeface="Times New Roman" pitchFamily="18" charset="0"/>
              <a:cs typeface="Times New Roman" pitchFamily="18" charset="0"/>
            </a:endParaRPr>
          </a:p>
          <a:p>
            <a:pPr algn="just">
              <a:buNone/>
            </a:pPr>
            <a:endParaRPr lang="en-US" sz="3000" dirty="0">
              <a:latin typeface="Times New Roman" pitchFamily="18" charset="0"/>
              <a:cs typeface="Times New Roman" pitchFamily="18" charset="0"/>
            </a:endParaRPr>
          </a:p>
          <a:p>
            <a:pPr algn="just">
              <a:buNone/>
            </a:pPr>
            <a:endParaRPr lang="en-US" sz="3000" dirty="0">
              <a:latin typeface="Times New Roman" pitchFamily="18" charset="0"/>
              <a:cs typeface="Times New Roman" pitchFamily="18" charset="0"/>
            </a:endParaRPr>
          </a:p>
          <a:p>
            <a:pPr algn="just">
              <a:buNone/>
            </a:pPr>
            <a:endParaRPr lang="en-US" sz="30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E97799C9-84D9-46D2-A11E-BCF8A720529D}" type="slidenum">
              <a:rPr lang="en-US" smtClean="0"/>
              <a:pPr/>
              <a:t>4</a:t>
            </a:fld>
            <a:endParaRPr lang="en-US" dirty="0"/>
          </a:p>
        </p:txBody>
      </p:sp>
    </p:spTree>
    <p:extLst>
      <p:ext uri="{BB962C8B-B14F-4D97-AF65-F5344CB8AC3E}">
        <p14:creationId xmlns:p14="http://schemas.microsoft.com/office/powerpoint/2010/main" val="74901346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226510"/>
            <a:ext cx="9750392" cy="697514"/>
          </a:xfrm>
        </p:spPr>
        <p:txBody>
          <a:bodyPr>
            <a:noAutofit/>
          </a:bodyPr>
          <a:lstStyle/>
          <a:p>
            <a:r>
              <a:rPr lang="en-GB" sz="2800" b="1" dirty="0">
                <a:latin typeface="Times New Roman" pitchFamily="18" charset="0"/>
                <a:cs typeface="Times New Roman" pitchFamily="18" charset="0"/>
              </a:rPr>
              <a:t>WAY FORWARD</a:t>
            </a:r>
            <a:endParaRPr lang="en-US" sz="2800" dirty="0">
              <a:latin typeface="Times New Roman" pitchFamily="18" charset="0"/>
              <a:cs typeface="Times New Roman" pitchFamily="18" charset="0"/>
            </a:endParaRPr>
          </a:p>
        </p:txBody>
      </p:sp>
      <p:sp>
        <p:nvSpPr>
          <p:cNvPr id="3" name="Content Placeholder 2"/>
          <p:cNvSpPr>
            <a:spLocks noGrp="1"/>
          </p:cNvSpPr>
          <p:nvPr>
            <p:ph idx="1"/>
          </p:nvPr>
        </p:nvSpPr>
        <p:spPr>
          <a:xfrm>
            <a:off x="456798" y="916812"/>
            <a:ext cx="8915400" cy="5439541"/>
          </a:xfrm>
        </p:spPr>
        <p:txBody>
          <a:bodyPr>
            <a:noAutofit/>
          </a:bodyPr>
          <a:lstStyle/>
          <a:p>
            <a:pPr lvl="0" algn="just"/>
            <a:r>
              <a:rPr lang="en-GB" dirty="0"/>
              <a:t>That the Senate develops a procedure of implementing the issue of surcharging public officers as envisaged under Article 226(5) of the Constitution.</a:t>
            </a:r>
            <a:endParaRPr lang="en-GB" sz="2800" dirty="0"/>
          </a:p>
          <a:p>
            <a:pPr lvl="0" algn="just"/>
            <a:r>
              <a:rPr lang="en-GB" dirty="0"/>
              <a:t>That the Senate reviews its processes within the County Public Accounts and Investments Committee in order to ensure that the County Assembly and County Executive Audit Reports are scrutinized expeditiously.</a:t>
            </a:r>
            <a:endParaRPr lang="en-GB" sz="2800" dirty="0"/>
          </a:p>
          <a:p>
            <a:pPr>
              <a:buNone/>
            </a:pPr>
            <a:endParaRPr lang="en-US" sz="30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E97799C9-84D9-46D2-A11E-BCF8A720529D}" type="slidenum">
              <a:rPr lang="en-US" smtClean="0"/>
              <a:pPr/>
              <a:t>40</a:t>
            </a:fld>
            <a:endParaRPr lang="en-US" dirty="0"/>
          </a:p>
        </p:txBody>
      </p:sp>
    </p:spTree>
    <p:extLst>
      <p:ext uri="{BB962C8B-B14F-4D97-AF65-F5344CB8AC3E}">
        <p14:creationId xmlns:p14="http://schemas.microsoft.com/office/powerpoint/2010/main" val="343563622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226510"/>
            <a:ext cx="9750392" cy="697514"/>
          </a:xfrm>
        </p:spPr>
        <p:txBody>
          <a:bodyPr>
            <a:noAutofit/>
          </a:bodyPr>
          <a:lstStyle/>
          <a:p>
            <a:r>
              <a:rPr lang="en-GB" sz="2800" b="1" dirty="0">
                <a:latin typeface="Times New Roman" pitchFamily="18" charset="0"/>
                <a:cs typeface="Times New Roman" pitchFamily="18" charset="0"/>
              </a:rPr>
              <a:t>WAY FORWARD</a:t>
            </a:r>
            <a:endParaRPr lang="en-US" sz="2800" dirty="0">
              <a:latin typeface="Times New Roman" pitchFamily="18" charset="0"/>
              <a:cs typeface="Times New Roman" pitchFamily="18" charset="0"/>
            </a:endParaRPr>
          </a:p>
        </p:txBody>
      </p:sp>
      <p:sp>
        <p:nvSpPr>
          <p:cNvPr id="3" name="Content Placeholder 2"/>
          <p:cNvSpPr>
            <a:spLocks noGrp="1"/>
          </p:cNvSpPr>
          <p:nvPr>
            <p:ph idx="1"/>
          </p:nvPr>
        </p:nvSpPr>
        <p:spPr>
          <a:xfrm>
            <a:off x="456798" y="916812"/>
            <a:ext cx="8915400" cy="5439541"/>
          </a:xfrm>
        </p:spPr>
        <p:txBody>
          <a:bodyPr>
            <a:noAutofit/>
          </a:bodyPr>
          <a:lstStyle/>
          <a:p>
            <a:pPr lvl="0" algn="just"/>
            <a:r>
              <a:rPr lang="en-GB" dirty="0"/>
              <a:t>That the Senate considers auditing county governments at the county level in order to save time and costs.</a:t>
            </a:r>
            <a:endParaRPr lang="en-GB" sz="2800" dirty="0"/>
          </a:p>
          <a:p>
            <a:pPr lvl="0" algn="just"/>
            <a:r>
              <a:rPr lang="en-GB" dirty="0"/>
              <a:t>That the Office of Auditor-General establishes offices in each County to ensure efficiency, as opposed to the current practice where auditors operate from nine (9) Regional Hubs.</a:t>
            </a:r>
            <a:endParaRPr lang="en-GB" sz="2800" dirty="0"/>
          </a:p>
          <a:p>
            <a:pPr lvl="0" algn="just"/>
            <a:r>
              <a:rPr lang="en-GB" dirty="0"/>
              <a:t>That each County Government has an internal auditor as a mandatory requirement. </a:t>
            </a:r>
            <a:endParaRPr lang="en-GB" sz="2800" dirty="0"/>
          </a:p>
          <a:p>
            <a:pPr>
              <a:buNone/>
            </a:pPr>
            <a:endParaRPr lang="en-US" sz="30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E97799C9-84D9-46D2-A11E-BCF8A720529D}" type="slidenum">
              <a:rPr lang="en-US" smtClean="0"/>
              <a:pPr/>
              <a:t>41</a:t>
            </a:fld>
            <a:endParaRPr lang="en-US" dirty="0"/>
          </a:p>
        </p:txBody>
      </p:sp>
    </p:spTree>
    <p:extLst>
      <p:ext uri="{BB962C8B-B14F-4D97-AF65-F5344CB8AC3E}">
        <p14:creationId xmlns:p14="http://schemas.microsoft.com/office/powerpoint/2010/main" val="32456354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226510"/>
            <a:ext cx="9750392" cy="697514"/>
          </a:xfrm>
        </p:spPr>
        <p:txBody>
          <a:bodyPr>
            <a:noAutofit/>
          </a:bodyPr>
          <a:lstStyle/>
          <a:p>
            <a:r>
              <a:rPr lang="en-GB" sz="2800" b="1" dirty="0">
                <a:latin typeface="Times New Roman" pitchFamily="18" charset="0"/>
                <a:cs typeface="Times New Roman" pitchFamily="18" charset="0"/>
              </a:rPr>
              <a:t>WAY FORWARD</a:t>
            </a:r>
            <a:endParaRPr lang="en-US" sz="2800" dirty="0">
              <a:latin typeface="Times New Roman" pitchFamily="18" charset="0"/>
              <a:cs typeface="Times New Roman" pitchFamily="18" charset="0"/>
            </a:endParaRPr>
          </a:p>
        </p:txBody>
      </p:sp>
      <p:sp>
        <p:nvSpPr>
          <p:cNvPr id="3" name="Content Placeholder 2"/>
          <p:cNvSpPr>
            <a:spLocks noGrp="1"/>
          </p:cNvSpPr>
          <p:nvPr>
            <p:ph idx="1"/>
          </p:nvPr>
        </p:nvSpPr>
        <p:spPr>
          <a:xfrm>
            <a:off x="456798" y="916812"/>
            <a:ext cx="8915400" cy="5439541"/>
          </a:xfrm>
        </p:spPr>
        <p:txBody>
          <a:bodyPr>
            <a:noAutofit/>
          </a:bodyPr>
          <a:lstStyle/>
          <a:p>
            <a:pPr lvl="0" algn="just"/>
            <a:r>
              <a:rPr lang="en-GB" dirty="0"/>
              <a:t>That the structures at the County Government must be streamlined and managed professionally, especially in terms of qualifications of County Executive Committee Members.</a:t>
            </a:r>
            <a:endParaRPr lang="en-GB" sz="2800" dirty="0"/>
          </a:p>
          <a:p>
            <a:pPr>
              <a:buNone/>
            </a:pPr>
            <a:endParaRPr lang="en-US" sz="30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E97799C9-84D9-46D2-A11E-BCF8A720529D}" type="slidenum">
              <a:rPr lang="en-US" smtClean="0"/>
              <a:pPr/>
              <a:t>42</a:t>
            </a:fld>
            <a:endParaRPr lang="en-US" dirty="0"/>
          </a:p>
        </p:txBody>
      </p:sp>
    </p:spTree>
    <p:extLst>
      <p:ext uri="{BB962C8B-B14F-4D97-AF65-F5344CB8AC3E}">
        <p14:creationId xmlns:p14="http://schemas.microsoft.com/office/powerpoint/2010/main" val="207086657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SENATE LOGO.jpg"/>
          <p:cNvPicPr>
            <a:picLocks noGrp="1" noChangeAspect="1"/>
          </p:cNvPicPr>
          <p:nvPr>
            <p:ph idx="1"/>
          </p:nvPr>
        </p:nvPicPr>
        <p:blipFill>
          <a:blip r:embed="rId2"/>
          <a:stretch>
            <a:fillRect/>
          </a:stretch>
        </p:blipFill>
        <p:spPr>
          <a:xfrm>
            <a:off x="3009900" y="749662"/>
            <a:ext cx="3962400" cy="4660538"/>
          </a:xfr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5952" y="217710"/>
            <a:ext cx="7240746" cy="347440"/>
          </a:xfrm>
        </p:spPr>
        <p:txBody>
          <a:bodyPr>
            <a:noAutofit/>
          </a:bodyPr>
          <a:lstStyle/>
          <a:p>
            <a:r>
              <a:rPr lang="en-US" sz="2800" b="1" dirty="0"/>
              <a:t>…….</a:t>
            </a:r>
            <a:r>
              <a:rPr lang="en-US" sz="2800" b="1" dirty="0" err="1"/>
              <a:t>cont</a:t>
            </a:r>
            <a:r>
              <a:rPr lang="en-US" sz="2800" b="1" dirty="0"/>
              <a:t>’</a:t>
            </a:r>
          </a:p>
        </p:txBody>
      </p:sp>
      <p:sp>
        <p:nvSpPr>
          <p:cNvPr id="3" name="Content Placeholder 2"/>
          <p:cNvSpPr>
            <a:spLocks noGrp="1"/>
          </p:cNvSpPr>
          <p:nvPr>
            <p:ph idx="1"/>
          </p:nvPr>
        </p:nvSpPr>
        <p:spPr>
          <a:xfrm>
            <a:off x="438151" y="990600"/>
            <a:ext cx="8997950" cy="5695950"/>
          </a:xfrm>
        </p:spPr>
        <p:txBody>
          <a:bodyPr>
            <a:noAutofit/>
          </a:bodyPr>
          <a:lstStyle/>
          <a:p>
            <a:pPr lvl="0" algn="just"/>
            <a:r>
              <a:rPr lang="en-GB" sz="3000" dirty="0"/>
              <a:t>to improve the transparency of government operations and enhance public trust in the government.</a:t>
            </a:r>
            <a:endParaRPr lang="en-US" sz="3000" dirty="0"/>
          </a:p>
          <a:p>
            <a:pPr lvl="2" indent="-342900" algn="just">
              <a:buNone/>
            </a:pPr>
            <a:endParaRPr lang="en-US" sz="3000" dirty="0">
              <a:effectLst/>
              <a:latin typeface="Times New Roman" pitchFamily="18" charset="0"/>
              <a:cs typeface="Times New Roman" pitchFamily="18" charset="0"/>
            </a:endParaRPr>
          </a:p>
          <a:p>
            <a:pPr lvl="0" algn="just">
              <a:buNone/>
            </a:pPr>
            <a:endParaRPr lang="en-US" sz="3000" dirty="0">
              <a:effectLst/>
              <a:latin typeface="Times New Roman" pitchFamily="18" charset="0"/>
              <a:cs typeface="Times New Roman" pitchFamily="18" charset="0"/>
            </a:endParaRPr>
          </a:p>
          <a:p>
            <a:pPr algn="just">
              <a:buNone/>
            </a:pPr>
            <a:endParaRPr lang="en-US" sz="3000" dirty="0">
              <a:latin typeface="Times New Roman" pitchFamily="18" charset="0"/>
              <a:cs typeface="Times New Roman" pitchFamily="18" charset="0"/>
            </a:endParaRPr>
          </a:p>
          <a:p>
            <a:pPr algn="just">
              <a:buNone/>
            </a:pPr>
            <a:endParaRPr lang="en-US" sz="3000" dirty="0">
              <a:latin typeface="Times New Roman" pitchFamily="18" charset="0"/>
              <a:cs typeface="Times New Roman" pitchFamily="18" charset="0"/>
            </a:endParaRPr>
          </a:p>
          <a:p>
            <a:pPr algn="just">
              <a:buNone/>
            </a:pPr>
            <a:endParaRPr lang="en-US" sz="3000" dirty="0">
              <a:latin typeface="Times New Roman" pitchFamily="18" charset="0"/>
              <a:cs typeface="Times New Roman" pitchFamily="18" charset="0"/>
            </a:endParaRPr>
          </a:p>
          <a:p>
            <a:pPr algn="just">
              <a:buNone/>
            </a:pPr>
            <a:endParaRPr lang="en-US" sz="3000" dirty="0">
              <a:latin typeface="Times New Roman" pitchFamily="18" charset="0"/>
              <a:cs typeface="Times New Roman" pitchFamily="18" charset="0"/>
            </a:endParaRPr>
          </a:p>
          <a:p>
            <a:pPr algn="just">
              <a:buNone/>
            </a:pPr>
            <a:endParaRPr lang="en-US" sz="30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E97799C9-84D9-46D2-A11E-BCF8A720529D}" type="slidenum">
              <a:rPr lang="en-US" smtClean="0"/>
              <a:pPr/>
              <a:t>5</a:t>
            </a:fld>
            <a:endParaRPr lang="en-US" dirty="0"/>
          </a:p>
        </p:txBody>
      </p:sp>
    </p:spTree>
    <p:extLst>
      <p:ext uri="{BB962C8B-B14F-4D97-AF65-F5344CB8AC3E}">
        <p14:creationId xmlns:p14="http://schemas.microsoft.com/office/powerpoint/2010/main" val="7490134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2300" y="624110"/>
            <a:ext cx="8725198" cy="518890"/>
          </a:xfrm>
        </p:spPr>
        <p:txBody>
          <a:bodyPr>
            <a:noAutofit/>
          </a:bodyPr>
          <a:lstStyle/>
          <a:p>
            <a:r>
              <a:rPr lang="en-GB" sz="4000" b="1" dirty="0"/>
              <a:t>2. THE MANDATE OF THE SENATE</a:t>
            </a:r>
            <a:endParaRPr lang="en-US" sz="4000" dirty="0"/>
          </a:p>
        </p:txBody>
      </p:sp>
      <p:sp>
        <p:nvSpPr>
          <p:cNvPr id="3" name="Content Placeholder 2"/>
          <p:cNvSpPr>
            <a:spLocks noGrp="1"/>
          </p:cNvSpPr>
          <p:nvPr>
            <p:ph idx="1"/>
          </p:nvPr>
        </p:nvSpPr>
        <p:spPr>
          <a:xfrm>
            <a:off x="520700" y="1600200"/>
            <a:ext cx="8826797" cy="4819650"/>
          </a:xfrm>
        </p:spPr>
        <p:txBody>
          <a:bodyPr>
            <a:noAutofit/>
          </a:bodyPr>
          <a:lstStyle/>
          <a:p>
            <a:pPr marL="0" lvl="0" indent="0" algn="just">
              <a:buNone/>
              <a:tabLst>
                <a:tab pos="0" algn="l"/>
              </a:tabLst>
            </a:pPr>
            <a:r>
              <a:rPr lang="en-GB" sz="3000" dirty="0"/>
              <a:t>The mandate of the Senate is derived from various provisions of the Constitution- </a:t>
            </a:r>
            <a:endParaRPr lang="en-US" sz="3000" dirty="0"/>
          </a:p>
          <a:p>
            <a:pPr lvl="0" algn="just"/>
            <a:r>
              <a:rPr lang="en-GB" sz="3000" dirty="0"/>
              <a:t>Article 1 of the Constitution provides as follows- </a:t>
            </a:r>
            <a:endParaRPr lang="en-US" sz="3000" dirty="0"/>
          </a:p>
          <a:p>
            <a:pPr lvl="1" algn="just"/>
            <a:r>
              <a:rPr lang="en-GB" sz="3000" b="1" dirty="0"/>
              <a:t>All sovereign power belongs to the people of Kenya</a:t>
            </a:r>
            <a:r>
              <a:rPr lang="en-GB" sz="3000" dirty="0"/>
              <a:t> and shall be exercised only in accordance with this Constitution.</a:t>
            </a:r>
            <a:endParaRPr lang="en-US" sz="3000" dirty="0"/>
          </a:p>
          <a:p>
            <a:pPr lvl="1" algn="just"/>
            <a:r>
              <a:rPr lang="en-GB" sz="3000" dirty="0"/>
              <a:t>The people may exercise their sovereign power either directly or through their democratically elected representatives.</a:t>
            </a:r>
            <a:endParaRPr lang="en-US" sz="3000" dirty="0"/>
          </a:p>
          <a:p>
            <a:pPr algn="just">
              <a:buNone/>
            </a:pPr>
            <a:endParaRPr lang="en-US" sz="30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E97799C9-84D9-46D2-A11E-BCF8A720529D}" type="slidenum">
              <a:rPr lang="en-US" smtClean="0"/>
              <a:pPr/>
              <a:t>6</a:t>
            </a:fld>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42762" y="451724"/>
            <a:ext cx="8904438" cy="5602711"/>
          </a:xfrm>
        </p:spPr>
        <p:txBody>
          <a:bodyPr>
            <a:noAutofit/>
          </a:bodyPr>
          <a:lstStyle/>
          <a:p>
            <a:pPr lvl="0" algn="just"/>
            <a:r>
              <a:rPr lang="en-GB" sz="3000" dirty="0"/>
              <a:t>Sovereign power under this Constitution is delegated to the following State organs, which perform their functions in accordance with this Constitution-</a:t>
            </a:r>
            <a:endParaRPr lang="en-US" sz="3000" dirty="0"/>
          </a:p>
          <a:p>
            <a:pPr lvl="1" algn="just"/>
            <a:r>
              <a:rPr lang="en-GB" sz="3000" b="1" dirty="0"/>
              <a:t>Parliament </a:t>
            </a:r>
            <a:r>
              <a:rPr lang="en-GB" sz="3000" dirty="0"/>
              <a:t>and the legislate assemblies in the county governments;</a:t>
            </a:r>
            <a:endParaRPr lang="en-US" sz="3000" dirty="0"/>
          </a:p>
          <a:p>
            <a:pPr lvl="1" algn="just"/>
            <a:r>
              <a:rPr lang="en-GB" sz="3000" b="1" dirty="0"/>
              <a:t>The national executive </a:t>
            </a:r>
            <a:r>
              <a:rPr lang="en-GB" sz="3000" dirty="0"/>
              <a:t>and the executive structures in the county governments; and</a:t>
            </a:r>
            <a:endParaRPr lang="en-US" sz="3000" dirty="0"/>
          </a:p>
          <a:p>
            <a:pPr lvl="1" algn="just"/>
            <a:r>
              <a:rPr lang="en-GB" sz="3000" dirty="0"/>
              <a:t>The judiciary and independent tribunals.</a:t>
            </a:r>
            <a:endParaRPr lang="en-US" sz="3000" dirty="0"/>
          </a:p>
          <a:p>
            <a:pPr lvl="0" algn="just"/>
            <a:r>
              <a:rPr lang="en-GB" sz="3000" dirty="0"/>
              <a:t>The sovereign power is exercised at-</a:t>
            </a:r>
            <a:endParaRPr lang="en-US" sz="3000" dirty="0"/>
          </a:p>
          <a:p>
            <a:pPr lvl="1" algn="just"/>
            <a:r>
              <a:rPr lang="en-GB" sz="3000" b="1" dirty="0"/>
              <a:t> The national level; </a:t>
            </a:r>
            <a:r>
              <a:rPr lang="en-GB" sz="3000" dirty="0"/>
              <a:t>and</a:t>
            </a:r>
            <a:endParaRPr lang="en-US" sz="3000" dirty="0"/>
          </a:p>
          <a:p>
            <a:pPr lvl="1" algn="just"/>
            <a:r>
              <a:rPr lang="en-GB" sz="3000" dirty="0"/>
              <a:t>The county level.</a:t>
            </a:r>
            <a:endParaRPr lang="en-US" sz="3000" dirty="0"/>
          </a:p>
          <a:p>
            <a:pPr marL="114300" marR="0" indent="0">
              <a:lnSpc>
                <a:spcPct val="115000"/>
              </a:lnSpc>
              <a:spcBef>
                <a:spcPts val="0"/>
              </a:spcBef>
              <a:spcAft>
                <a:spcPts val="1000"/>
              </a:spcAft>
              <a:buNone/>
            </a:pPr>
            <a:endParaRPr lang="en-US" sz="3000" dirty="0">
              <a:latin typeface="Times New Roman" pitchFamily="18" charset="0"/>
              <a:ea typeface="Calibri"/>
              <a:cs typeface="Times New Roman" pitchFamily="18" charset="0"/>
            </a:endParaRPr>
          </a:p>
        </p:txBody>
      </p:sp>
      <p:sp>
        <p:nvSpPr>
          <p:cNvPr id="4" name="Slide Number Placeholder 3"/>
          <p:cNvSpPr>
            <a:spLocks noGrp="1"/>
          </p:cNvSpPr>
          <p:nvPr>
            <p:ph type="sldNum" sz="quarter" idx="12"/>
          </p:nvPr>
        </p:nvSpPr>
        <p:spPr/>
        <p:txBody>
          <a:bodyPr/>
          <a:lstStyle/>
          <a:p>
            <a:fld id="{E97799C9-84D9-46D2-A11E-BCF8A720529D}" type="slidenum">
              <a:rPr lang="en-US" smtClean="0"/>
              <a:pPr/>
              <a:t>7</a:t>
            </a:fld>
            <a:endParaRPr lang="en-US" dirty="0"/>
          </a:p>
        </p:txBody>
      </p:sp>
      <p:sp>
        <p:nvSpPr>
          <p:cNvPr id="5" name="Title 1"/>
          <p:cNvSpPr>
            <a:spLocks noGrp="1"/>
          </p:cNvSpPr>
          <p:nvPr>
            <p:ph type="title"/>
          </p:nvPr>
        </p:nvSpPr>
        <p:spPr>
          <a:xfrm>
            <a:off x="1713052" y="86035"/>
            <a:ext cx="7240746" cy="309340"/>
          </a:xfrm>
        </p:spPr>
        <p:txBody>
          <a:bodyPr>
            <a:normAutofit fontScale="90000"/>
          </a:bodyPr>
          <a:lstStyle/>
          <a:p>
            <a:pPr algn="just">
              <a:spcAft>
                <a:spcPts val="0"/>
              </a:spcAft>
            </a:pPr>
            <a:r>
              <a:rPr lang="en-GB" sz="2800" b="1" dirty="0">
                <a:effectLst/>
                <a:latin typeface="Times New Roman"/>
              </a:rPr>
              <a:t>			….</a:t>
            </a:r>
            <a:r>
              <a:rPr lang="en-GB" sz="2800" b="1" dirty="0" err="1">
                <a:effectLst/>
                <a:latin typeface="Times New Roman"/>
              </a:rPr>
              <a:t>cont</a:t>
            </a:r>
            <a:r>
              <a:rPr lang="en-GB" sz="2800" b="1" dirty="0">
                <a:effectLst/>
                <a:latin typeface="Times New Roman"/>
              </a:rPr>
              <a:t>’</a:t>
            </a:r>
            <a:endParaRPr lang="en-US" sz="2800" dirty="0">
              <a:effectLst/>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42762" y="451724"/>
            <a:ext cx="8904438" cy="5602711"/>
          </a:xfrm>
        </p:spPr>
        <p:txBody>
          <a:bodyPr>
            <a:noAutofit/>
          </a:bodyPr>
          <a:lstStyle/>
          <a:p>
            <a:pPr>
              <a:buNone/>
            </a:pPr>
            <a:endParaRPr lang="en-US" sz="2800" dirty="0"/>
          </a:p>
          <a:p>
            <a:pPr lvl="0" algn="just"/>
            <a:r>
              <a:rPr lang="en-GB" sz="3000" dirty="0"/>
              <a:t>Article 94 of the Constitution in providing for the role of Parliament makes reference to the legislative mandate of both Houses of Parliament in the following terms-</a:t>
            </a:r>
            <a:endParaRPr lang="en-US" sz="3000" dirty="0"/>
          </a:p>
          <a:p>
            <a:pPr lvl="2" algn="just">
              <a:buNone/>
            </a:pPr>
            <a:r>
              <a:rPr lang="en-GB" sz="2800" dirty="0"/>
              <a:t>(1) The legislative authority of the Republic is derived from the people and, at the national level, is vested in and exercised by Parliament. </a:t>
            </a:r>
            <a:endParaRPr lang="en-US" sz="2800" dirty="0"/>
          </a:p>
          <a:p>
            <a:pPr lvl="2" algn="just">
              <a:buNone/>
            </a:pPr>
            <a:endParaRPr lang="en-US" sz="2800" dirty="0"/>
          </a:p>
          <a:p>
            <a:pPr lvl="2" algn="just">
              <a:buNone/>
            </a:pPr>
            <a:r>
              <a:rPr lang="en-GB" sz="2800" dirty="0"/>
              <a:t>(4) Parliament shall protect this Constitution and promote the democratic governance of the Republic.</a:t>
            </a:r>
            <a:endParaRPr lang="en-US" sz="2800" dirty="0"/>
          </a:p>
          <a:p>
            <a:pPr lvl="2" algn="just">
              <a:buNone/>
            </a:pPr>
            <a:r>
              <a:rPr lang="en-GB" dirty="0"/>
              <a:t> </a:t>
            </a:r>
            <a:endParaRPr lang="en-US" dirty="0"/>
          </a:p>
          <a:p>
            <a:pPr>
              <a:buNone/>
            </a:pPr>
            <a:endParaRPr lang="en-US" sz="2800" dirty="0"/>
          </a:p>
          <a:p>
            <a:pPr marL="114300" marR="0" indent="0">
              <a:lnSpc>
                <a:spcPct val="115000"/>
              </a:lnSpc>
              <a:spcBef>
                <a:spcPts val="0"/>
              </a:spcBef>
              <a:spcAft>
                <a:spcPts val="1000"/>
              </a:spcAft>
              <a:buNone/>
            </a:pPr>
            <a:endParaRPr lang="en-US" sz="3000" dirty="0">
              <a:latin typeface="Times New Roman" pitchFamily="18" charset="0"/>
              <a:ea typeface="Calibri"/>
              <a:cs typeface="Times New Roman" pitchFamily="18" charset="0"/>
            </a:endParaRPr>
          </a:p>
        </p:txBody>
      </p:sp>
      <p:sp>
        <p:nvSpPr>
          <p:cNvPr id="4" name="Slide Number Placeholder 3"/>
          <p:cNvSpPr>
            <a:spLocks noGrp="1"/>
          </p:cNvSpPr>
          <p:nvPr>
            <p:ph type="sldNum" sz="quarter" idx="12"/>
          </p:nvPr>
        </p:nvSpPr>
        <p:spPr/>
        <p:txBody>
          <a:bodyPr/>
          <a:lstStyle/>
          <a:p>
            <a:fld id="{E97799C9-84D9-46D2-A11E-BCF8A720529D}" type="slidenum">
              <a:rPr lang="en-US" smtClean="0"/>
              <a:pPr/>
              <a:t>8</a:t>
            </a:fld>
            <a:endParaRPr lang="en-US" dirty="0"/>
          </a:p>
        </p:txBody>
      </p:sp>
      <p:sp>
        <p:nvSpPr>
          <p:cNvPr id="5" name="Title 1"/>
          <p:cNvSpPr>
            <a:spLocks noGrp="1"/>
          </p:cNvSpPr>
          <p:nvPr>
            <p:ph type="title"/>
          </p:nvPr>
        </p:nvSpPr>
        <p:spPr>
          <a:xfrm>
            <a:off x="1713052" y="86035"/>
            <a:ext cx="7240746" cy="309340"/>
          </a:xfrm>
        </p:spPr>
        <p:txBody>
          <a:bodyPr>
            <a:normAutofit fontScale="90000"/>
          </a:bodyPr>
          <a:lstStyle/>
          <a:p>
            <a:pPr algn="just">
              <a:spcAft>
                <a:spcPts val="0"/>
              </a:spcAft>
            </a:pPr>
            <a:r>
              <a:rPr lang="en-GB" sz="2800" b="1" dirty="0">
                <a:effectLst/>
                <a:latin typeface="Times New Roman"/>
              </a:rPr>
              <a:t>			….</a:t>
            </a:r>
            <a:r>
              <a:rPr lang="en-GB" sz="2800" b="1" dirty="0" err="1">
                <a:effectLst/>
                <a:latin typeface="Times New Roman"/>
              </a:rPr>
              <a:t>cont</a:t>
            </a:r>
            <a:r>
              <a:rPr lang="en-GB" sz="2800" b="1" dirty="0">
                <a:effectLst/>
                <a:latin typeface="Times New Roman"/>
              </a:rPr>
              <a:t>’</a:t>
            </a:r>
            <a:endParaRPr lang="en-US" sz="2800" dirty="0">
              <a:effectLst/>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599" y="754850"/>
            <a:ext cx="8572501" cy="5410200"/>
          </a:xfrm>
        </p:spPr>
        <p:txBody>
          <a:bodyPr>
            <a:noAutofit/>
          </a:bodyPr>
          <a:lstStyle/>
          <a:p>
            <a:pPr lvl="1" algn="just">
              <a:lnSpc>
                <a:spcPct val="115000"/>
              </a:lnSpc>
              <a:spcBef>
                <a:spcPts val="0"/>
              </a:spcBef>
              <a:buNone/>
            </a:pPr>
            <a:r>
              <a:rPr lang="en-GB" sz="2400" dirty="0"/>
              <a:t>	</a:t>
            </a:r>
            <a:r>
              <a:rPr lang="en-GB" dirty="0"/>
              <a:t>(5) No person or body, other than Parliament, has the power to make provision having the force of law in Kenya except under authority conferred by this Constitution or by legislation.</a:t>
            </a:r>
            <a:endParaRPr lang="en-US" dirty="0"/>
          </a:p>
          <a:p>
            <a:pPr lvl="0" algn="just"/>
            <a:r>
              <a:rPr lang="en-GB" sz="3000" dirty="0"/>
              <a:t>On the legislative mandate of the Senate in particular, Article 96 of the Constitution provides as follows-</a:t>
            </a:r>
            <a:endParaRPr lang="en-US" sz="3000" dirty="0"/>
          </a:p>
          <a:p>
            <a:pPr lvl="1" algn="just">
              <a:buNone/>
            </a:pPr>
            <a:r>
              <a:rPr lang="en-GB" sz="2400" dirty="0"/>
              <a:t>	</a:t>
            </a:r>
            <a:r>
              <a:rPr lang="en-GB" dirty="0"/>
              <a:t>(1) The Senate represents the counties, and serves to protect the interests of the counties and their governments. </a:t>
            </a:r>
            <a:endParaRPr lang="en-US" dirty="0"/>
          </a:p>
          <a:p>
            <a:pPr marL="114300" marR="0" indent="0">
              <a:lnSpc>
                <a:spcPct val="115000"/>
              </a:lnSpc>
              <a:spcBef>
                <a:spcPts val="0"/>
              </a:spcBef>
              <a:spcAft>
                <a:spcPts val="0"/>
              </a:spcAft>
              <a:buNone/>
            </a:pPr>
            <a:endParaRPr lang="en-US" sz="3000" dirty="0">
              <a:latin typeface="Times New Roman" pitchFamily="18" charset="0"/>
              <a:ea typeface="Calibri"/>
              <a:cs typeface="Times New Roman" pitchFamily="18" charset="0"/>
            </a:endParaRPr>
          </a:p>
        </p:txBody>
      </p:sp>
      <p:sp>
        <p:nvSpPr>
          <p:cNvPr id="4" name="Slide Number Placeholder 3"/>
          <p:cNvSpPr>
            <a:spLocks noGrp="1"/>
          </p:cNvSpPr>
          <p:nvPr>
            <p:ph type="sldNum" sz="quarter" idx="12"/>
          </p:nvPr>
        </p:nvSpPr>
        <p:spPr/>
        <p:txBody>
          <a:bodyPr/>
          <a:lstStyle/>
          <a:p>
            <a:fld id="{E97799C9-84D9-46D2-A11E-BCF8A720529D}" type="slidenum">
              <a:rPr lang="en-US" smtClean="0"/>
              <a:pPr/>
              <a:t>9</a:t>
            </a:fld>
            <a:endParaRPr lang="en-US" dirty="0"/>
          </a:p>
        </p:txBody>
      </p:sp>
      <p:sp>
        <p:nvSpPr>
          <p:cNvPr id="5" name="Title 1"/>
          <p:cNvSpPr>
            <a:spLocks noGrp="1"/>
          </p:cNvSpPr>
          <p:nvPr>
            <p:ph type="title"/>
          </p:nvPr>
        </p:nvSpPr>
        <p:spPr>
          <a:xfrm>
            <a:off x="1941652" y="332010"/>
            <a:ext cx="7240746" cy="309340"/>
          </a:xfrm>
        </p:spPr>
        <p:txBody>
          <a:bodyPr>
            <a:normAutofit fontScale="90000"/>
          </a:bodyPr>
          <a:lstStyle/>
          <a:p>
            <a:pPr algn="just">
              <a:spcAft>
                <a:spcPts val="0"/>
              </a:spcAft>
            </a:pPr>
            <a:r>
              <a:rPr lang="en-GB" sz="2800" b="1" dirty="0">
                <a:effectLst/>
                <a:latin typeface="Times New Roman"/>
              </a:rPr>
              <a:t>			….</a:t>
            </a:r>
            <a:r>
              <a:rPr lang="en-GB" sz="2800" b="1" dirty="0" err="1">
                <a:effectLst/>
                <a:latin typeface="Times New Roman"/>
              </a:rPr>
              <a:t>cont</a:t>
            </a:r>
            <a:r>
              <a:rPr lang="en-GB" sz="2800" b="1" dirty="0">
                <a:effectLst/>
                <a:latin typeface="Times New Roman"/>
              </a:rPr>
              <a:t>’</a:t>
            </a:r>
            <a:endParaRPr lang="en-US" sz="2800" dirty="0">
              <a:effectLst/>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2139</TotalTime>
  <Words>2379</Words>
  <Application>Microsoft Office PowerPoint</Application>
  <PresentationFormat>A4 Paper (210x297 mm)</PresentationFormat>
  <Paragraphs>239</Paragraphs>
  <Slides>43</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43</vt:i4>
      </vt:variant>
    </vt:vector>
  </HeadingPairs>
  <TitlesOfParts>
    <vt:vector size="49" baseType="lpstr">
      <vt:lpstr>Arial</vt:lpstr>
      <vt:lpstr>Calibri</vt:lpstr>
      <vt:lpstr>Copperplate Gothic Bold</vt:lpstr>
      <vt:lpstr>Times New Roman</vt:lpstr>
      <vt:lpstr>Wingdings</vt:lpstr>
      <vt:lpstr>Office Theme</vt:lpstr>
      <vt:lpstr>     accountability, oversight and good governance</vt:lpstr>
      <vt:lpstr> Overview</vt:lpstr>
      <vt:lpstr> 1. WHY OVERSIGHT? </vt:lpstr>
      <vt:lpstr>…….cont’</vt:lpstr>
      <vt:lpstr>…….cont’</vt:lpstr>
      <vt:lpstr>2. THE MANDATE OF THE SENATE</vt:lpstr>
      <vt:lpstr>   ….cont’</vt:lpstr>
      <vt:lpstr>   ….cont’</vt:lpstr>
      <vt:lpstr>   ….cont’</vt:lpstr>
      <vt:lpstr>   ….cont’</vt:lpstr>
      <vt:lpstr>   ….cont’</vt:lpstr>
      <vt:lpstr>   ….cont’</vt:lpstr>
      <vt:lpstr>PowerPoint Presentation</vt:lpstr>
      <vt:lpstr>PowerPoint Presentation</vt:lpstr>
      <vt:lpstr>PowerPoint Presentation</vt:lpstr>
      <vt:lpstr>PowerPoint Presentation</vt:lpstr>
      <vt:lpstr>PowerPoint Presentation</vt:lpstr>
      <vt:lpstr>PowerPoint Presentation</vt:lpstr>
      <vt:lpstr>4. WHAT IS THE DIFFERENCE? </vt:lpstr>
      <vt:lpstr>PowerPoint Presentation</vt:lpstr>
      <vt:lpstr> </vt:lpstr>
      <vt:lpstr> </vt:lpstr>
      <vt:lpstr> </vt:lpstr>
      <vt:lpstr> 5. EXPERIENCES AND CHALLENGES OF THE SENATE IN RELATION TO OVERSIGHT IN THE 11TH PARLIAMENT </vt:lpstr>
      <vt:lpstr>PowerPoint Presentation</vt:lpstr>
      <vt:lpstr>Cont’</vt:lpstr>
      <vt:lpstr>PowerPoint Presentation</vt:lpstr>
      <vt:lpstr>Cont’</vt:lpstr>
      <vt:lpstr>PowerPoint Presentation</vt:lpstr>
      <vt:lpstr>Cont’</vt:lpstr>
      <vt:lpstr>Cont’</vt:lpstr>
      <vt:lpstr>Cont’</vt:lpstr>
      <vt:lpstr>Cont’</vt:lpstr>
      <vt:lpstr>Cont’</vt:lpstr>
      <vt:lpstr>Cont’</vt:lpstr>
      <vt:lpstr>Cont’</vt:lpstr>
      <vt:lpstr>Cont’</vt:lpstr>
      <vt:lpstr>Cont’</vt:lpstr>
      <vt:lpstr>WAY FORWARD</vt:lpstr>
      <vt:lpstr>WAY FORWARD</vt:lpstr>
      <vt:lpstr>WAY FORWARD</vt:lpstr>
      <vt:lpstr>WAY FORWARD</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dc:creator>
  <cp:lastModifiedBy>parliament001@outlook.com</cp:lastModifiedBy>
  <cp:revision>432</cp:revision>
  <dcterms:created xsi:type="dcterms:W3CDTF">2014-01-16T20:37:49Z</dcterms:created>
  <dcterms:modified xsi:type="dcterms:W3CDTF">2017-12-13T08:57:26Z</dcterms:modified>
</cp:coreProperties>
</file>