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59" r:id="rId5"/>
    <p:sldId id="279" r:id="rId6"/>
    <p:sldId id="286" r:id="rId7"/>
    <p:sldId id="287" r:id="rId8"/>
    <p:sldId id="278" r:id="rId9"/>
    <p:sldId id="280" r:id="rId10"/>
    <p:sldId id="281" r:id="rId11"/>
    <p:sldId id="282" r:id="rId12"/>
    <p:sldId id="283" r:id="rId13"/>
    <p:sldId id="284" r:id="rId14"/>
    <p:sldId id="285"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B24"/>
    <a:srgbClr val="869E49"/>
    <a:srgbClr val="A5B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p:cViewPr varScale="1">
        <p:scale>
          <a:sx n="74" d="100"/>
          <a:sy n="74" d="100"/>
        </p:scale>
        <p:origin x="12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5AD7AF-EF11-4B28-A501-A2940CC148E8}"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AD7AF-EF11-4B28-A501-A2940CC148E8}"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AD7AF-EF11-4B28-A501-A2940CC148E8}"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AD7AF-EF11-4B28-A501-A2940CC148E8}"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5AD7AF-EF11-4B28-A501-A2940CC148E8}"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5AD7AF-EF11-4B28-A501-A2940CC148E8}"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AD7AF-EF11-4B28-A501-A2940CC148E8}"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5AD7AF-EF11-4B28-A501-A2940CC148E8}"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AD7AF-EF11-4B28-A501-A2940CC148E8}"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AD7AF-EF11-4B28-A501-A2940CC148E8}"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AD7AF-EF11-4B28-A501-A2940CC148E8}"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BC2D-B970-4803-9295-E15A13368D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r="-2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AD7AF-EF11-4B28-A501-A2940CC148E8}" type="datetimeFigureOut">
              <a:rPr lang="en-US" smtClean="0"/>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EBC2D-B970-4803-9295-E15A13368D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0" y="1092958"/>
            <a:ext cx="317646" cy="1421642"/>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5A3B24"/>
                </a:solidFill>
              </a:ln>
              <a:solidFill>
                <a:srgbClr val="5A3B24"/>
              </a:solidFill>
            </a:endParaRPr>
          </a:p>
        </p:txBody>
      </p:sp>
      <p:sp>
        <p:nvSpPr>
          <p:cNvPr id="7" name="TextBox 6"/>
          <p:cNvSpPr txBox="1"/>
          <p:nvPr/>
        </p:nvSpPr>
        <p:spPr>
          <a:xfrm>
            <a:off x="1246262" y="3352800"/>
            <a:ext cx="7010400" cy="1200329"/>
          </a:xfrm>
          <a:prstGeom prst="rect">
            <a:avLst/>
          </a:prstGeom>
          <a:noFill/>
        </p:spPr>
        <p:txBody>
          <a:bodyPr wrap="square" rtlCol="0">
            <a:spAutoFit/>
          </a:bodyPr>
          <a:lstStyle/>
          <a:p>
            <a:pPr algn="ctr"/>
            <a:r>
              <a:rPr lang="en-US" b="1" i="1" dirty="0" smtClean="0"/>
              <a:t>Presentation made at the Induction Meeting for the 2017- 2022 County Governors and Deputy Governors, held </a:t>
            </a:r>
            <a:r>
              <a:rPr lang="en-US" b="1" i="1" dirty="0" smtClean="0"/>
              <a:t>14</a:t>
            </a:r>
            <a:r>
              <a:rPr lang="en-US" b="1" i="1" baseline="30000" dirty="0" smtClean="0"/>
              <a:t>th</a:t>
            </a:r>
            <a:r>
              <a:rPr lang="en-US" b="1" i="1" dirty="0" smtClean="0"/>
              <a:t> </a:t>
            </a:r>
            <a:r>
              <a:rPr lang="en-US" b="1" i="1" dirty="0" smtClean="0"/>
              <a:t>– </a:t>
            </a:r>
            <a:r>
              <a:rPr lang="en-US" b="1" i="1" dirty="0" smtClean="0"/>
              <a:t>17</a:t>
            </a:r>
            <a:r>
              <a:rPr lang="en-US" b="1" i="1" baseline="30000" dirty="0" smtClean="0"/>
              <a:t>th</a:t>
            </a:r>
            <a:r>
              <a:rPr lang="en-US" b="1" i="1" dirty="0" smtClean="0"/>
              <a:t> December 2017</a:t>
            </a:r>
            <a:r>
              <a:rPr lang="en-US" b="1" i="1" dirty="0" smtClean="0"/>
              <a:t>, in </a:t>
            </a:r>
            <a:r>
              <a:rPr lang="en-US" b="1" i="1" dirty="0" err="1" smtClean="0"/>
              <a:t>Kwale</a:t>
            </a:r>
            <a:r>
              <a:rPr lang="en-US" b="1" i="1" dirty="0" smtClean="0"/>
              <a:t> District </a:t>
            </a:r>
          </a:p>
          <a:p>
            <a:endParaRPr lang="en-US" dirty="0"/>
          </a:p>
        </p:txBody>
      </p:sp>
      <p:sp>
        <p:nvSpPr>
          <p:cNvPr id="9" name="TextBox 8"/>
          <p:cNvSpPr txBox="1"/>
          <p:nvPr/>
        </p:nvSpPr>
        <p:spPr>
          <a:xfrm>
            <a:off x="381000" y="4969190"/>
            <a:ext cx="4648200" cy="1877437"/>
          </a:xfrm>
          <a:prstGeom prst="rect">
            <a:avLst/>
          </a:prstGeom>
          <a:noFill/>
        </p:spPr>
        <p:txBody>
          <a:bodyPr wrap="square" rtlCol="0">
            <a:spAutoFit/>
          </a:bodyPr>
          <a:lstStyle/>
          <a:p>
            <a:pPr algn="ctr"/>
            <a:r>
              <a:rPr lang="en-US" sz="1600" b="1" dirty="0" err="1">
                <a:solidFill>
                  <a:schemeClr val="accent3">
                    <a:lumMod val="75000"/>
                  </a:schemeClr>
                </a:solidFill>
              </a:rPr>
              <a:t>Dr</a:t>
            </a:r>
            <a:r>
              <a:rPr lang="en-US" sz="1600" b="1" dirty="0">
                <a:solidFill>
                  <a:schemeClr val="accent3">
                    <a:lumMod val="75000"/>
                  </a:schemeClr>
                </a:solidFill>
              </a:rPr>
              <a:t> Juma M. NYENDE</a:t>
            </a:r>
            <a:endParaRPr lang="en-US" sz="1600" dirty="0">
              <a:solidFill>
                <a:schemeClr val="accent3">
                  <a:lumMod val="75000"/>
                </a:schemeClr>
              </a:solidFill>
            </a:endParaRPr>
          </a:p>
          <a:p>
            <a:pPr algn="ctr"/>
            <a:r>
              <a:rPr lang="en-US" sz="1600" i="1" dirty="0">
                <a:solidFill>
                  <a:schemeClr val="accent3">
                    <a:lumMod val="75000"/>
                  </a:schemeClr>
                </a:solidFill>
              </a:rPr>
              <a:t>Director, East African Regional Office </a:t>
            </a:r>
            <a:r>
              <a:rPr lang="en-US" sz="1600" dirty="0">
                <a:solidFill>
                  <a:schemeClr val="accent3">
                    <a:lumMod val="75000"/>
                  </a:schemeClr>
                </a:solidFill>
              </a:rPr>
              <a:t>(</a:t>
            </a:r>
            <a:r>
              <a:rPr lang="en-US" sz="1600" b="1" dirty="0">
                <a:solidFill>
                  <a:schemeClr val="accent3">
                    <a:lumMod val="75000"/>
                  </a:schemeClr>
                </a:solidFill>
              </a:rPr>
              <a:t>EARO</a:t>
            </a:r>
            <a:r>
              <a:rPr lang="en-US" sz="1600" dirty="0">
                <a:solidFill>
                  <a:schemeClr val="accent3">
                    <a:lumMod val="75000"/>
                  </a:schemeClr>
                </a:solidFill>
              </a:rPr>
              <a:t>)/</a:t>
            </a:r>
          </a:p>
          <a:p>
            <a:pPr algn="ctr"/>
            <a:r>
              <a:rPr lang="en-US" sz="1600" dirty="0">
                <a:solidFill>
                  <a:schemeClr val="accent3">
                    <a:lumMod val="75000"/>
                  </a:schemeClr>
                </a:solidFill>
              </a:rPr>
              <a:t>United Cities and Local Governments of Africa (</a:t>
            </a:r>
            <a:r>
              <a:rPr lang="en-US" sz="1600" b="1" dirty="0">
                <a:solidFill>
                  <a:schemeClr val="accent3">
                    <a:lumMod val="75000"/>
                  </a:schemeClr>
                </a:solidFill>
              </a:rPr>
              <a:t>UCLGA</a:t>
            </a:r>
            <a:r>
              <a:rPr lang="en-US" dirty="0" smtClean="0">
                <a:solidFill>
                  <a:schemeClr val="accent3">
                    <a:lumMod val="75000"/>
                  </a:schemeClr>
                </a:solidFill>
              </a:rPr>
              <a:t>)</a:t>
            </a:r>
          </a:p>
          <a:p>
            <a:pPr algn="ctr"/>
            <a:endParaRPr lang="en-US" dirty="0">
              <a:solidFill>
                <a:schemeClr val="accent3">
                  <a:lumMod val="75000"/>
                </a:schemeClr>
              </a:solidFill>
            </a:endParaRPr>
          </a:p>
          <a:p>
            <a:pPr algn="ctr"/>
            <a:r>
              <a:rPr lang="en-US" sz="1400" dirty="0"/>
              <a:t>© </a:t>
            </a:r>
            <a:r>
              <a:rPr lang="en-US" sz="1400" dirty="0" smtClean="0"/>
              <a:t>November </a:t>
            </a:r>
            <a:r>
              <a:rPr lang="en-US" sz="1400" dirty="0"/>
              <a:t>2017</a:t>
            </a:r>
          </a:p>
          <a:p>
            <a:endParaRPr lang="en-US" dirty="0"/>
          </a:p>
        </p:txBody>
      </p:sp>
      <p:sp>
        <p:nvSpPr>
          <p:cNvPr id="2" name="Rectangle 1"/>
          <p:cNvSpPr/>
          <p:nvPr/>
        </p:nvSpPr>
        <p:spPr>
          <a:xfrm>
            <a:off x="914400" y="1066800"/>
            <a:ext cx="7010400" cy="1569660"/>
          </a:xfrm>
          <a:prstGeom prst="rect">
            <a:avLst/>
          </a:prstGeom>
        </p:spPr>
        <p:txBody>
          <a:bodyPr wrap="square">
            <a:spAutoFit/>
          </a:bodyPr>
          <a:lstStyle/>
          <a:p>
            <a:pPr marR="0" lvl="0" algn="r">
              <a:spcBef>
                <a:spcPts val="0"/>
              </a:spcBef>
              <a:spcAft>
                <a:spcPts val="0"/>
              </a:spcAft>
              <a:tabLst>
                <a:tab pos="445770" algn="l"/>
              </a:tabLst>
            </a:pPr>
            <a:r>
              <a:rPr lang="en-US" sz="3200" b="1" dirty="0">
                <a:solidFill>
                  <a:srgbClr val="C00000"/>
                </a:solidFill>
                <a:latin typeface="Candara" panose="020E0502030303020204" pitchFamily="34" charset="0"/>
                <a:ea typeface="MS Mincho" panose="02020609040205080304" pitchFamily="49" charset="-128"/>
                <a:cs typeface="Times New Roman" panose="02020603050405020304" pitchFamily="18" charset="0"/>
              </a:rPr>
              <a:t>Role of intergovernmental association  in implementation of international best practice at the sub-national level</a:t>
            </a:r>
            <a:endParaRPr lang="en-US" sz="32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122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28" y="465786"/>
            <a:ext cx="8229600" cy="1143000"/>
          </a:xfrm>
        </p:spPr>
        <p:txBody>
          <a:bodyPr>
            <a:normAutofit/>
          </a:bodyPr>
          <a:lstStyle/>
          <a:p>
            <a:r>
              <a:rPr lang="en-GB" sz="2500" b="1" dirty="0">
                <a:solidFill>
                  <a:srgbClr val="869E49"/>
                </a:solidFill>
                <a:latin typeface="Arial" pitchFamily="34" charset="0"/>
                <a:ea typeface="+mn-ea"/>
                <a:cs typeface="Arial" pitchFamily="34" charset="0"/>
              </a:rPr>
              <a:t>Mobilisation and sensitisation of members and stakeholders</a:t>
            </a:r>
          </a:p>
        </p:txBody>
      </p:sp>
      <p:sp>
        <p:nvSpPr>
          <p:cNvPr id="3" name="Content Placeholder 2"/>
          <p:cNvSpPr>
            <a:spLocks noGrp="1"/>
          </p:cNvSpPr>
          <p:nvPr>
            <p:ph idx="1"/>
          </p:nvPr>
        </p:nvSpPr>
        <p:spPr>
          <a:xfrm>
            <a:off x="440028" y="1905000"/>
            <a:ext cx="8551572" cy="4525963"/>
          </a:xfrm>
        </p:spPr>
        <p:txBody>
          <a:bodyPr/>
          <a:lstStyle/>
          <a:p>
            <a:r>
              <a:rPr lang="en-GB" dirty="0" smtClean="0"/>
              <a:t>Mobilisation for purposes of information dissemination and promotion of varying interest</a:t>
            </a:r>
          </a:p>
          <a:p>
            <a:pPr lvl="1"/>
            <a:r>
              <a:rPr lang="en-GB" dirty="0" smtClean="0"/>
              <a:t>The localisation of Sustainable Development Goals</a:t>
            </a:r>
          </a:p>
          <a:p>
            <a:pPr lvl="1"/>
            <a:r>
              <a:rPr lang="en-GB" dirty="0" smtClean="0"/>
              <a:t>Population of the AU Charter on Decentralisation</a:t>
            </a:r>
          </a:p>
          <a:p>
            <a:pPr lvl="1"/>
            <a:r>
              <a:rPr lang="en-GB" dirty="0"/>
              <a:t>Circulation of position papers and declarations for instance the recent Abidjan declaration on migration and slave trade; </a:t>
            </a:r>
            <a:r>
              <a:rPr lang="en-US" dirty="0"/>
              <a:t>Declaration of Local and Subnational Leaders of Africa Climate Change World Summit: </a:t>
            </a:r>
          </a:p>
          <a:p>
            <a:pPr lvl="1"/>
            <a:endParaRPr lang="en-GB" dirty="0" smtClean="0"/>
          </a:p>
          <a:p>
            <a:pPr lvl="1"/>
            <a:endParaRPr lang="en-GB" dirty="0"/>
          </a:p>
        </p:txBody>
      </p:sp>
    </p:spTree>
    <p:extLst>
      <p:ext uri="{BB962C8B-B14F-4D97-AF65-F5344CB8AC3E}">
        <p14:creationId xmlns:p14="http://schemas.microsoft.com/office/powerpoint/2010/main" val="348637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143000"/>
          </a:xfrm>
        </p:spPr>
        <p:txBody>
          <a:bodyPr>
            <a:normAutofit fontScale="90000"/>
          </a:bodyPr>
          <a:lstStyle/>
          <a:p>
            <a:r>
              <a:rPr lang="en-GB" sz="2800" b="1" dirty="0">
                <a:solidFill>
                  <a:srgbClr val="869E49"/>
                </a:solidFill>
                <a:latin typeface="Arial" pitchFamily="34" charset="0"/>
                <a:ea typeface="+mn-ea"/>
                <a:cs typeface="Arial" pitchFamily="34" charset="0"/>
              </a:rPr>
              <a:t>Information gathering and data collection</a:t>
            </a:r>
            <a:r>
              <a:rPr lang="en-GB" dirty="0"/>
              <a:t/>
            </a:r>
            <a:br>
              <a:rPr lang="en-GB" dirty="0"/>
            </a:br>
            <a:endParaRPr lang="en-GB" dirty="0"/>
          </a:p>
        </p:txBody>
      </p:sp>
      <p:sp>
        <p:nvSpPr>
          <p:cNvPr id="3" name="Content Placeholder 2"/>
          <p:cNvSpPr>
            <a:spLocks noGrp="1"/>
          </p:cNvSpPr>
          <p:nvPr>
            <p:ph idx="1"/>
          </p:nvPr>
        </p:nvSpPr>
        <p:spPr>
          <a:xfrm>
            <a:off x="304800" y="1634544"/>
            <a:ext cx="8229600" cy="4525963"/>
          </a:xfrm>
        </p:spPr>
        <p:txBody>
          <a:bodyPr>
            <a:normAutofit fontScale="85000" lnSpcReduction="20000"/>
          </a:bodyPr>
          <a:lstStyle/>
          <a:p>
            <a:r>
              <a:rPr lang="en-GB" dirty="0" smtClean="0"/>
              <a:t>Baseline studies in various fields </a:t>
            </a:r>
          </a:p>
          <a:p>
            <a:pPr lvl="1"/>
            <a:r>
              <a:rPr lang="en-GB" dirty="0" smtClean="0"/>
              <a:t>for instance capacity needs assessment studies</a:t>
            </a:r>
          </a:p>
          <a:p>
            <a:r>
              <a:rPr lang="en-GB" dirty="0" smtClean="0"/>
              <a:t>International agenda implementation status reports</a:t>
            </a:r>
          </a:p>
          <a:p>
            <a:pPr lvl="1"/>
            <a:r>
              <a:rPr lang="en-GB" dirty="0" smtClean="0"/>
              <a:t>State of SDG implementation in  Ethiopia and Kenya</a:t>
            </a:r>
          </a:p>
          <a:p>
            <a:r>
              <a:rPr lang="en-GB" dirty="0" smtClean="0"/>
              <a:t>Country Profiling</a:t>
            </a:r>
          </a:p>
          <a:p>
            <a:pPr lvl="1"/>
            <a:r>
              <a:rPr lang="en-GB" dirty="0" smtClean="0"/>
              <a:t>Implemented in </a:t>
            </a:r>
            <a:r>
              <a:rPr lang="en-GB" dirty="0"/>
              <a:t>S</a:t>
            </a:r>
            <a:r>
              <a:rPr lang="en-GB" dirty="0" smtClean="0"/>
              <a:t>outh Africa and being planned for Tanzania</a:t>
            </a:r>
          </a:p>
          <a:p>
            <a:r>
              <a:rPr lang="en-GB" dirty="0" smtClean="0"/>
              <a:t>Country Status Reports/Briefs</a:t>
            </a:r>
          </a:p>
          <a:p>
            <a:pPr lvl="1"/>
            <a:r>
              <a:rPr lang="en-GB" dirty="0" smtClean="0"/>
              <a:t>City Enabling Environment ratings undertaken every 2-3 years for the entire Africa</a:t>
            </a:r>
          </a:p>
          <a:p>
            <a:pPr lvl="1"/>
            <a:r>
              <a:rPr lang="en-GB" dirty="0" smtClean="0"/>
              <a:t>Country status of Local Economic Development reports, last conducted in 2016</a:t>
            </a:r>
          </a:p>
        </p:txBody>
      </p:sp>
    </p:spTree>
    <p:extLst>
      <p:ext uri="{BB962C8B-B14F-4D97-AF65-F5344CB8AC3E}">
        <p14:creationId xmlns:p14="http://schemas.microsoft.com/office/powerpoint/2010/main" val="169712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086600" cy="838200"/>
          </a:xfrm>
        </p:spPr>
        <p:txBody>
          <a:bodyPr>
            <a:normAutofit fontScale="90000"/>
          </a:bodyPr>
          <a:lstStyle/>
          <a:p>
            <a:r>
              <a:rPr lang="en-GB" sz="2800" b="1" dirty="0" smtClean="0">
                <a:solidFill>
                  <a:srgbClr val="869E49"/>
                </a:solidFill>
                <a:latin typeface="Arial" pitchFamily="34" charset="0"/>
                <a:ea typeface="+mn-ea"/>
                <a:cs typeface="Arial" pitchFamily="34" charset="0"/>
              </a:rPr>
              <a:t>Identification </a:t>
            </a:r>
            <a:r>
              <a:rPr lang="en-GB" sz="2800" b="1" dirty="0">
                <a:solidFill>
                  <a:srgbClr val="869E49"/>
                </a:solidFill>
                <a:latin typeface="Arial" pitchFamily="34" charset="0"/>
                <a:ea typeface="+mn-ea"/>
                <a:cs typeface="Arial" pitchFamily="34" charset="0"/>
              </a:rPr>
              <a:t>of best </a:t>
            </a:r>
            <a:r>
              <a:rPr lang="en-GB" sz="2800" b="1" dirty="0" smtClean="0">
                <a:solidFill>
                  <a:srgbClr val="869E49"/>
                </a:solidFill>
                <a:latin typeface="Arial" pitchFamily="34" charset="0"/>
                <a:ea typeface="+mn-ea"/>
                <a:cs typeface="Arial" pitchFamily="34" charset="0"/>
              </a:rPr>
              <a:t>practices: Approaches and methods</a:t>
            </a:r>
            <a:r>
              <a:rPr lang="en-GB" dirty="0"/>
              <a:t/>
            </a:r>
            <a:br>
              <a:rPr lang="en-GB" dirty="0"/>
            </a:br>
            <a:endParaRPr lang="en-GB" dirty="0"/>
          </a:p>
        </p:txBody>
      </p:sp>
      <p:sp>
        <p:nvSpPr>
          <p:cNvPr id="3" name="Content Placeholder 2"/>
          <p:cNvSpPr>
            <a:spLocks noGrp="1"/>
          </p:cNvSpPr>
          <p:nvPr>
            <p:ph idx="1"/>
          </p:nvPr>
        </p:nvSpPr>
        <p:spPr>
          <a:xfrm>
            <a:off x="381000" y="1066800"/>
            <a:ext cx="8001000" cy="5486400"/>
          </a:xfrm>
        </p:spPr>
        <p:txBody>
          <a:bodyPr>
            <a:normAutofit fontScale="25000" lnSpcReduction="20000"/>
          </a:bodyPr>
          <a:lstStyle/>
          <a:p>
            <a:r>
              <a:rPr lang="en-GB" sz="8400" dirty="0"/>
              <a:t>Promote self assessment </a:t>
            </a:r>
          </a:p>
          <a:p>
            <a:pPr lvl="1"/>
            <a:r>
              <a:rPr lang="en-GB" sz="8400" dirty="0"/>
              <a:t>circulation of self assessment tools and templates </a:t>
            </a:r>
          </a:p>
          <a:p>
            <a:r>
              <a:rPr lang="en-GB" sz="8400" dirty="0" smtClean="0"/>
              <a:t>Peer Reviews and learning sessions</a:t>
            </a:r>
          </a:p>
          <a:p>
            <a:pPr lvl="1"/>
            <a:r>
              <a:rPr lang="en-GB" sz="8400" dirty="0" smtClean="0"/>
              <a:t>Sub-national level Peer </a:t>
            </a:r>
            <a:r>
              <a:rPr lang="en-GB" sz="8400" dirty="0"/>
              <a:t>review </a:t>
            </a:r>
            <a:r>
              <a:rPr lang="en-GB" sz="8400" dirty="0" smtClean="0"/>
              <a:t>programme was re-launched in 2017</a:t>
            </a:r>
          </a:p>
          <a:p>
            <a:pPr lvl="1"/>
            <a:r>
              <a:rPr lang="en-GB" sz="8400" dirty="0" smtClean="0"/>
              <a:t>Peer learning sessions </a:t>
            </a:r>
            <a:r>
              <a:rPr lang="en-GB" sz="8400" dirty="0" err="1" smtClean="0"/>
              <a:t>e.g</a:t>
            </a:r>
            <a:r>
              <a:rPr lang="en-GB" sz="8400" dirty="0" smtClean="0"/>
              <a:t> held in Madagascar and Comoros</a:t>
            </a:r>
          </a:p>
          <a:p>
            <a:r>
              <a:rPr lang="en-GB" sz="8400" dirty="0" smtClean="0"/>
              <a:t>Documentary reviews</a:t>
            </a:r>
          </a:p>
          <a:p>
            <a:pPr lvl="1"/>
            <a:r>
              <a:rPr lang="en-GB" sz="8400" dirty="0" smtClean="0"/>
              <a:t>Review and assessment of official information sources including both prints and electronic media </a:t>
            </a:r>
            <a:r>
              <a:rPr lang="en-GB" sz="8400" dirty="0" err="1" smtClean="0"/>
              <a:t>e.g</a:t>
            </a:r>
            <a:r>
              <a:rPr lang="en-GB" sz="8400" dirty="0" smtClean="0"/>
              <a:t> web portal based analysis on state of local economic development </a:t>
            </a:r>
          </a:p>
          <a:p>
            <a:r>
              <a:rPr lang="en-GB" sz="8400" dirty="0"/>
              <a:t>Surveys</a:t>
            </a:r>
          </a:p>
          <a:p>
            <a:pPr lvl="1"/>
            <a:r>
              <a:rPr lang="en-GB" sz="8400" dirty="0"/>
              <a:t>Local Integrity Surveys in </a:t>
            </a:r>
            <a:r>
              <a:rPr lang="en-GB" sz="8400" dirty="0" err="1"/>
              <a:t>Kwale</a:t>
            </a:r>
            <a:r>
              <a:rPr lang="en-GB" sz="8400" dirty="0"/>
              <a:t> and Kisumu districts in Kenya and </a:t>
            </a:r>
            <a:r>
              <a:rPr lang="en-GB" sz="8400" dirty="0" err="1"/>
              <a:t>Kabarole</a:t>
            </a:r>
            <a:r>
              <a:rPr lang="en-GB" sz="8400" dirty="0"/>
              <a:t> District in Uganda</a:t>
            </a:r>
          </a:p>
          <a:p>
            <a:pPr lvl="1"/>
            <a:r>
              <a:rPr lang="en-GB" sz="8400" dirty="0"/>
              <a:t>Survey on fiscal decentralisation in </a:t>
            </a:r>
          </a:p>
          <a:p>
            <a:r>
              <a:rPr lang="en-GB" sz="8400" dirty="0" smtClean="0"/>
              <a:t>Professional and academic meetings</a:t>
            </a:r>
          </a:p>
          <a:p>
            <a:pPr lvl="1"/>
            <a:r>
              <a:rPr lang="en-US" sz="8400" dirty="0"/>
              <a:t>Forum of Territorial Managers and Training </a:t>
            </a:r>
            <a:endParaRPr lang="en-US" sz="8400" dirty="0" smtClean="0"/>
          </a:p>
          <a:p>
            <a:pPr marL="457200" lvl="1" indent="0">
              <a:buNone/>
            </a:pPr>
            <a:r>
              <a:rPr lang="en-US" sz="8400" dirty="0" smtClean="0"/>
              <a:t>Institutes </a:t>
            </a:r>
            <a:r>
              <a:rPr lang="en-US" sz="8400" dirty="0"/>
              <a:t>targeting African Local </a:t>
            </a:r>
            <a:r>
              <a:rPr lang="en-US" sz="8400" dirty="0" smtClean="0"/>
              <a:t>Governments</a:t>
            </a:r>
          </a:p>
          <a:p>
            <a:pPr lvl="1"/>
            <a:r>
              <a:rPr lang="en-US" sz="8400" dirty="0" smtClean="0"/>
              <a:t>Interactions among UCLG Africa professional </a:t>
            </a:r>
          </a:p>
          <a:p>
            <a:pPr marL="457200" lvl="1" indent="0">
              <a:buNone/>
            </a:pPr>
            <a:r>
              <a:rPr lang="en-US" sz="8400" dirty="0" smtClean="0"/>
              <a:t>networks for managers, finance and technical officers</a:t>
            </a:r>
            <a:endParaRPr lang="en-US" sz="8400" dirty="0"/>
          </a:p>
          <a:p>
            <a:pPr lvl="1"/>
            <a:endParaRPr lang="en-GB" dirty="0" smtClean="0"/>
          </a:p>
          <a:p>
            <a:pPr lvl="1"/>
            <a:endParaRPr lang="en-GB" dirty="0" smtClean="0"/>
          </a:p>
          <a:p>
            <a:pPr marL="457200" lvl="1" indent="0">
              <a:buNone/>
            </a:pPr>
            <a:r>
              <a:rPr lang="en-GB" dirty="0" smtClean="0"/>
              <a:t> </a:t>
            </a:r>
          </a:p>
          <a:p>
            <a:endParaRPr lang="en-GB" dirty="0" smtClean="0"/>
          </a:p>
          <a:p>
            <a:pPr marL="457200" lvl="1" indent="0">
              <a:buNone/>
            </a:pPr>
            <a:endParaRPr lang="en-GB" dirty="0" smtClean="0"/>
          </a:p>
          <a:p>
            <a:endParaRPr lang="en-GB" dirty="0"/>
          </a:p>
        </p:txBody>
      </p:sp>
    </p:spTree>
    <p:extLst>
      <p:ext uri="{BB962C8B-B14F-4D97-AF65-F5344CB8AC3E}">
        <p14:creationId xmlns:p14="http://schemas.microsoft.com/office/powerpoint/2010/main" val="48684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229600" cy="1143000"/>
          </a:xfrm>
        </p:spPr>
        <p:txBody>
          <a:bodyPr>
            <a:normAutofit fontScale="90000"/>
          </a:bodyPr>
          <a:lstStyle/>
          <a:p>
            <a:r>
              <a:rPr lang="en-GB" sz="2800" b="1" dirty="0" smtClean="0">
                <a:solidFill>
                  <a:srgbClr val="869E49"/>
                </a:solidFill>
                <a:latin typeface="Arial" pitchFamily="34" charset="0"/>
                <a:ea typeface="+mn-ea"/>
                <a:cs typeface="Arial" pitchFamily="34" charset="0"/>
              </a:rPr>
              <a:t>Examples of recognition/award schemes for </a:t>
            </a:r>
            <a:r>
              <a:rPr lang="en-GB" sz="2800" b="1" dirty="0">
                <a:solidFill>
                  <a:srgbClr val="869E49"/>
                </a:solidFill>
                <a:latin typeface="Arial" pitchFamily="34" charset="0"/>
                <a:ea typeface="+mn-ea"/>
                <a:cs typeface="Arial" pitchFamily="34" charset="0"/>
              </a:rPr>
              <a:t>best practices</a:t>
            </a:r>
            <a:r>
              <a:rPr lang="en-GB" dirty="0"/>
              <a:t/>
            </a:r>
            <a:br>
              <a:rPr lang="en-GB" dirty="0"/>
            </a:br>
            <a:endParaRPr lang="en-GB"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GB" dirty="0" smtClean="0"/>
              <a:t>National Mayors’ Award Schemes</a:t>
            </a:r>
          </a:p>
          <a:p>
            <a:pPr lvl="1"/>
            <a:r>
              <a:rPr lang="en-GB" dirty="0" smtClean="0"/>
              <a:t>Two editions held in Tanzania; Uganda and Madagascar being considered and Tanzania edition to be expanded</a:t>
            </a:r>
          </a:p>
          <a:p>
            <a:r>
              <a:rPr lang="en-GB" dirty="0" smtClean="0"/>
              <a:t>Continental </a:t>
            </a:r>
            <a:r>
              <a:rPr lang="en-GB" dirty="0"/>
              <a:t>Mayors’ Award </a:t>
            </a:r>
            <a:r>
              <a:rPr lang="en-GB" dirty="0" smtClean="0"/>
              <a:t>Scheme</a:t>
            </a:r>
          </a:p>
          <a:p>
            <a:pPr lvl="1"/>
            <a:r>
              <a:rPr lang="en-GB" dirty="0" smtClean="0"/>
              <a:t>Last held in 2015 and next planned to be held 2018</a:t>
            </a:r>
          </a:p>
          <a:p>
            <a:r>
              <a:rPr lang="en-GB" dirty="0" smtClean="0"/>
              <a:t>Peer review facility for sub-national governments</a:t>
            </a:r>
          </a:p>
          <a:p>
            <a:pPr lvl="1"/>
            <a:r>
              <a:rPr lang="en-GB" dirty="0" smtClean="0"/>
              <a:t>Last conducted 2012, rebranded and re-launched 2017</a:t>
            </a:r>
          </a:p>
          <a:p>
            <a:r>
              <a:rPr lang="en-GB" dirty="0" smtClean="0"/>
              <a:t>Accreditation and recognitions by the African Local Government Academy </a:t>
            </a:r>
          </a:p>
          <a:p>
            <a:r>
              <a:rPr lang="en-GB" dirty="0" smtClean="0"/>
              <a:t>Support/Nomination to varying awards and recognitions </a:t>
            </a:r>
          </a:p>
          <a:p>
            <a:pPr lvl="1"/>
            <a:r>
              <a:rPr lang="en-GB" dirty="0" smtClean="0"/>
              <a:t>Covenant of mayors</a:t>
            </a:r>
          </a:p>
          <a:p>
            <a:pPr lvl="1"/>
            <a:r>
              <a:rPr lang="en-GB" dirty="0" smtClean="0"/>
              <a:t>Sustainable cities</a:t>
            </a:r>
          </a:p>
          <a:p>
            <a:pPr lvl="1"/>
            <a:r>
              <a:rPr lang="en-GB" dirty="0" smtClean="0"/>
              <a:t>Sustainable land-use policies</a:t>
            </a:r>
          </a:p>
          <a:p>
            <a:pPr lvl="1"/>
            <a:r>
              <a:rPr lang="en-US" sz="2900" dirty="0" err="1"/>
              <a:t>Mashariki</a:t>
            </a:r>
            <a:r>
              <a:rPr lang="en-US" sz="2900" dirty="0"/>
              <a:t> Innovations in Local Government </a:t>
            </a:r>
            <a:endParaRPr lang="en-US" sz="2900" dirty="0" smtClean="0"/>
          </a:p>
          <a:p>
            <a:pPr marL="457200" lvl="1" indent="0">
              <a:buNone/>
            </a:pPr>
            <a:r>
              <a:rPr lang="en-US" sz="2900" dirty="0" smtClean="0"/>
              <a:t>Awards </a:t>
            </a:r>
            <a:r>
              <a:rPr lang="en-US" sz="2900" dirty="0" err="1"/>
              <a:t>Programme</a:t>
            </a:r>
            <a:r>
              <a:rPr lang="en-US" sz="2900" dirty="0"/>
              <a:t>,</a:t>
            </a:r>
            <a:endParaRPr lang="en-GB" sz="2900" dirty="0"/>
          </a:p>
        </p:txBody>
      </p:sp>
    </p:spTree>
    <p:extLst>
      <p:ext uri="{BB962C8B-B14F-4D97-AF65-F5344CB8AC3E}">
        <p14:creationId xmlns:p14="http://schemas.microsoft.com/office/powerpoint/2010/main" val="85690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fontScale="90000"/>
          </a:bodyPr>
          <a:lstStyle/>
          <a:p>
            <a:r>
              <a:rPr lang="en-GB" sz="2800" b="1" dirty="0" smtClean="0">
                <a:solidFill>
                  <a:srgbClr val="869E49"/>
                </a:solidFill>
                <a:latin typeface="Arial" pitchFamily="34" charset="0"/>
                <a:ea typeface="+mn-ea"/>
                <a:cs typeface="Arial" pitchFamily="34" charset="0"/>
              </a:rPr>
              <a:t>Medium of disseminating best practices for implementation </a:t>
            </a:r>
            <a:r>
              <a:rPr lang="en-GB" dirty="0"/>
              <a:t/>
            </a:r>
            <a:br>
              <a:rPr lang="en-GB" dirty="0"/>
            </a:br>
            <a:endParaRPr lang="en-GB" dirty="0"/>
          </a:p>
        </p:txBody>
      </p:sp>
      <p:sp>
        <p:nvSpPr>
          <p:cNvPr id="3" name="Content Placeholder 2"/>
          <p:cNvSpPr>
            <a:spLocks noGrp="1"/>
          </p:cNvSpPr>
          <p:nvPr>
            <p:ph idx="1"/>
          </p:nvPr>
        </p:nvSpPr>
        <p:spPr>
          <a:xfrm>
            <a:off x="228600" y="1371600"/>
            <a:ext cx="8229600" cy="4876800"/>
          </a:xfrm>
        </p:spPr>
        <p:txBody>
          <a:bodyPr>
            <a:normAutofit fontScale="77500" lnSpcReduction="20000"/>
          </a:bodyPr>
          <a:lstStyle/>
          <a:p>
            <a:pPr lvl="1"/>
            <a:r>
              <a:rPr lang="en-GB" dirty="0" smtClean="0"/>
              <a:t>Information </a:t>
            </a:r>
            <a:r>
              <a:rPr lang="en-GB" dirty="0"/>
              <a:t>dissemination </a:t>
            </a:r>
            <a:r>
              <a:rPr lang="en-GB" dirty="0" smtClean="0"/>
              <a:t>– </a:t>
            </a:r>
            <a:r>
              <a:rPr lang="en-GB" dirty="0" err="1" smtClean="0"/>
              <a:t>Decentalisation</a:t>
            </a:r>
            <a:r>
              <a:rPr lang="en-GB" dirty="0" smtClean="0"/>
              <a:t> workshop in Seychelles and Peer learning between Rwanda, Seychelles, Madagascar and Comoros.  </a:t>
            </a:r>
            <a:endParaRPr lang="en-GB" dirty="0"/>
          </a:p>
          <a:p>
            <a:pPr lvl="1"/>
            <a:r>
              <a:rPr lang="en-GB" dirty="0"/>
              <a:t>Facilitate exchange </a:t>
            </a:r>
            <a:r>
              <a:rPr lang="en-GB" dirty="0" smtClean="0"/>
              <a:t>visits – Libreville and Kigali  </a:t>
            </a:r>
            <a:endParaRPr lang="en-GB" dirty="0"/>
          </a:p>
          <a:p>
            <a:pPr lvl="1"/>
            <a:r>
              <a:rPr lang="en-GB" dirty="0"/>
              <a:t>Support provision  </a:t>
            </a:r>
            <a:r>
              <a:rPr lang="en-GB" dirty="0" smtClean="0"/>
              <a:t>- Support on decentralisation in Burundi, Burkina Faso and Cote </a:t>
            </a:r>
            <a:r>
              <a:rPr lang="en-GB" dirty="0" err="1" smtClean="0"/>
              <a:t>D’voire</a:t>
            </a:r>
            <a:r>
              <a:rPr lang="en-GB" dirty="0" smtClean="0"/>
              <a:t> and t</a:t>
            </a:r>
            <a:r>
              <a:rPr lang="en-US" dirty="0" smtClean="0"/>
              <a:t>he </a:t>
            </a:r>
            <a:r>
              <a:rPr lang="en-US" dirty="0"/>
              <a:t>Local Government Support Program (PACT</a:t>
            </a:r>
            <a:r>
              <a:rPr lang="en-US" dirty="0" smtClean="0"/>
              <a:t>) in Niger</a:t>
            </a:r>
            <a:endParaRPr lang="en-GB" dirty="0" smtClean="0"/>
          </a:p>
          <a:p>
            <a:pPr lvl="1"/>
            <a:r>
              <a:rPr lang="en-GB" dirty="0" smtClean="0"/>
              <a:t>Compiling and sharing of profiles on best practices in the region and continent, planned to start 2018</a:t>
            </a:r>
          </a:p>
          <a:p>
            <a:pPr lvl="1"/>
            <a:r>
              <a:rPr lang="en-GB" dirty="0" smtClean="0"/>
              <a:t>Establishment of regional resource centres for information and knowledge management</a:t>
            </a:r>
          </a:p>
          <a:p>
            <a:pPr lvl="1"/>
            <a:r>
              <a:rPr lang="en-GB" dirty="0" smtClean="0"/>
              <a:t>Wide circulation of print media -  African Cities Magazine</a:t>
            </a:r>
          </a:p>
          <a:p>
            <a:pPr lvl="1"/>
            <a:r>
              <a:rPr lang="en-GB" dirty="0" smtClean="0"/>
              <a:t>Use of online resources  - various linked websites and a new super portal being developed for UCLG Africa</a:t>
            </a:r>
          </a:p>
          <a:p>
            <a:pPr lvl="1"/>
            <a:r>
              <a:rPr lang="en-GB" dirty="0" smtClean="0"/>
              <a:t>Advocacy platforms – forums, advisory groups </a:t>
            </a:r>
            <a:r>
              <a:rPr lang="en-GB" dirty="0" err="1" smtClean="0"/>
              <a:t>etc</a:t>
            </a:r>
            <a:endParaRPr lang="en-GB" dirty="0" smtClean="0"/>
          </a:p>
          <a:p>
            <a:pPr lvl="2"/>
            <a:r>
              <a:rPr lang="en-US" dirty="0"/>
              <a:t>Global Task Force of Local and Regional Governments</a:t>
            </a:r>
            <a:endParaRPr lang="en-GB" dirty="0"/>
          </a:p>
          <a:p>
            <a:pPr lvl="2"/>
            <a:endParaRPr lang="en-GB" dirty="0" smtClean="0"/>
          </a:p>
          <a:p>
            <a:pPr lvl="1"/>
            <a:endParaRPr lang="en-GB" dirty="0"/>
          </a:p>
          <a:p>
            <a:pPr lvl="1"/>
            <a:endParaRPr lang="en-GB" dirty="0"/>
          </a:p>
          <a:p>
            <a:endParaRPr lang="en-GB" dirty="0"/>
          </a:p>
        </p:txBody>
      </p:sp>
    </p:spTree>
    <p:extLst>
      <p:ext uri="{BB962C8B-B14F-4D97-AF65-F5344CB8AC3E}">
        <p14:creationId xmlns:p14="http://schemas.microsoft.com/office/powerpoint/2010/main" val="1170826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525963"/>
          </a:xfrm>
        </p:spPr>
        <p:txBody>
          <a:bodyPr>
            <a:normAutofit lnSpcReduction="10000"/>
          </a:bodyPr>
          <a:lstStyle/>
          <a:p>
            <a:r>
              <a:rPr lang="en-US" dirty="0" smtClean="0"/>
              <a:t>Single interest and voice platform </a:t>
            </a:r>
          </a:p>
          <a:p>
            <a:r>
              <a:rPr lang="en-US" dirty="0" smtClean="0"/>
              <a:t>Consistent coordination </a:t>
            </a:r>
            <a:endParaRPr lang="en-US" dirty="0" smtClean="0"/>
          </a:p>
          <a:p>
            <a:r>
              <a:rPr lang="en-US" dirty="0" smtClean="0"/>
              <a:t>Economies of scale </a:t>
            </a:r>
          </a:p>
          <a:p>
            <a:pPr lvl="1"/>
            <a:r>
              <a:rPr lang="en-US" dirty="0" smtClean="0"/>
              <a:t>Pulling and sharing of resources</a:t>
            </a:r>
            <a:endParaRPr lang="en-US" dirty="0" smtClean="0"/>
          </a:p>
          <a:p>
            <a:r>
              <a:rPr lang="en-US" dirty="0" smtClean="0"/>
              <a:t>Legitimacy standing </a:t>
            </a:r>
          </a:p>
          <a:p>
            <a:r>
              <a:rPr lang="en-US" dirty="0" smtClean="0"/>
              <a:t>Principle of neutrality </a:t>
            </a:r>
          </a:p>
          <a:p>
            <a:r>
              <a:rPr lang="en-US" dirty="0" smtClean="0"/>
              <a:t>Wide coverage </a:t>
            </a:r>
          </a:p>
          <a:p>
            <a:r>
              <a:rPr lang="en-US" dirty="0" smtClean="0"/>
              <a:t>Principle of representation </a:t>
            </a:r>
            <a:endParaRPr lang="en-US" dirty="0"/>
          </a:p>
        </p:txBody>
      </p:sp>
      <p:sp>
        <p:nvSpPr>
          <p:cNvPr id="4" name="Rectangle 3"/>
          <p:cNvSpPr/>
          <p:nvPr/>
        </p:nvSpPr>
        <p:spPr>
          <a:xfrm>
            <a:off x="685800" y="381000"/>
            <a:ext cx="76200" cy="1371600"/>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2" name="TextBox 1"/>
          <p:cNvSpPr txBox="1"/>
          <p:nvPr/>
        </p:nvSpPr>
        <p:spPr>
          <a:xfrm>
            <a:off x="914400" y="169577"/>
            <a:ext cx="6248400" cy="1908215"/>
          </a:xfrm>
          <a:prstGeom prst="rect">
            <a:avLst/>
          </a:prstGeom>
          <a:noFill/>
        </p:spPr>
        <p:txBody>
          <a:bodyPr wrap="square" rtlCol="0">
            <a:spAutoFit/>
          </a:bodyPr>
          <a:lstStyle/>
          <a:p>
            <a:pPr lvl="0"/>
            <a:r>
              <a:rPr lang="en-GB" sz="2400" b="1" dirty="0">
                <a:solidFill>
                  <a:srgbClr val="869E49"/>
                </a:solidFill>
                <a:latin typeface="Arial" pitchFamily="34" charset="0"/>
                <a:cs typeface="Arial" pitchFamily="34" charset="0"/>
              </a:rPr>
              <a:t>Benefits of </a:t>
            </a:r>
            <a:r>
              <a:rPr lang="en-US" sz="2400" b="1" dirty="0">
                <a:solidFill>
                  <a:srgbClr val="869E49"/>
                </a:solidFill>
                <a:latin typeface="Arial" pitchFamily="34" charset="0"/>
                <a:cs typeface="Arial" pitchFamily="34" charset="0"/>
              </a:rPr>
              <a:t>engaging intergovernmental </a:t>
            </a:r>
            <a:r>
              <a:rPr lang="en-US" sz="2400" b="1" dirty="0">
                <a:solidFill>
                  <a:srgbClr val="869E49"/>
                </a:solidFill>
                <a:latin typeface="Arial" pitchFamily="34" charset="0"/>
                <a:cs typeface="Arial" pitchFamily="34" charset="0"/>
              </a:rPr>
              <a:t>association  </a:t>
            </a:r>
            <a:r>
              <a:rPr lang="en-US" sz="2400" b="1" dirty="0">
                <a:solidFill>
                  <a:srgbClr val="869E49"/>
                </a:solidFill>
                <a:latin typeface="Arial" pitchFamily="34" charset="0"/>
                <a:cs typeface="Arial" pitchFamily="34" charset="0"/>
              </a:rPr>
              <a:t>in the </a:t>
            </a:r>
            <a:r>
              <a:rPr lang="en-US" sz="2400" b="1" dirty="0">
                <a:solidFill>
                  <a:srgbClr val="869E49"/>
                </a:solidFill>
                <a:latin typeface="Arial" pitchFamily="34" charset="0"/>
                <a:cs typeface="Arial" pitchFamily="34" charset="0"/>
              </a:rPr>
              <a:t>implementation of international best practice at the sub-national level</a:t>
            </a:r>
          </a:p>
          <a:p>
            <a:r>
              <a:rPr lang="en-GB" dirty="0" smtClean="0"/>
              <a:t>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normAutofit lnSpcReduction="10000"/>
          </a:bodyPr>
          <a:lstStyle/>
          <a:p>
            <a:pPr marL="0" indent="0" algn="ctr">
              <a:buNone/>
            </a:pPr>
            <a:r>
              <a:rPr lang="en-US" dirty="0" smtClean="0"/>
              <a:t>The increasing complexity in governance structures and changing role of service delivery mechanisms, which stand amidst the dichotomy of competitiveness and complementarity, requires a well structured, acceptable, competitive and active engagement platform. Intergovernmental</a:t>
            </a:r>
            <a:r>
              <a:rPr lang="en-US" dirty="0" smtClean="0"/>
              <a:t> </a:t>
            </a:r>
            <a:r>
              <a:rPr lang="en-US" dirty="0" err="1" smtClean="0"/>
              <a:t>organisations</a:t>
            </a:r>
            <a:r>
              <a:rPr lang="en-US" dirty="0" smtClean="0"/>
              <a:t> are, therefore, not only intended to adapt and work within the existing environment but also work towards its improvement.  </a:t>
            </a:r>
            <a:endParaRPr lang="en-US" dirty="0"/>
          </a:p>
        </p:txBody>
      </p:sp>
      <p:sp>
        <p:nvSpPr>
          <p:cNvPr id="5" name="TextBox 4"/>
          <p:cNvSpPr txBox="1"/>
          <p:nvPr/>
        </p:nvSpPr>
        <p:spPr>
          <a:xfrm>
            <a:off x="554865" y="5486400"/>
            <a:ext cx="6705600" cy="646331"/>
          </a:xfrm>
          <a:prstGeom prst="rect">
            <a:avLst/>
          </a:prstGeom>
          <a:noFill/>
        </p:spPr>
        <p:txBody>
          <a:bodyPr wrap="square" rtlCol="0">
            <a:spAutoFit/>
          </a:bodyPr>
          <a:lstStyle/>
          <a:p>
            <a:pPr algn="ctr"/>
            <a:r>
              <a:rPr lang="en-US" sz="3600" b="1" dirty="0" smtClean="0">
                <a:solidFill>
                  <a:srgbClr val="869E49"/>
                </a:solidFill>
                <a:latin typeface="Arial" pitchFamily="34" charset="0"/>
                <a:cs typeface="Arial" pitchFamily="34" charset="0"/>
              </a:rPr>
              <a:t>ASANTE SANA</a:t>
            </a:r>
            <a:endParaRPr lang="en-US" sz="2800" dirty="0">
              <a:solidFill>
                <a:srgbClr val="869E49"/>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2288"/>
            <a:ext cx="45719" cy="838200"/>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685800" y="141982"/>
            <a:ext cx="6324600" cy="830997"/>
          </a:xfrm>
          <a:prstGeom prst="rect">
            <a:avLst/>
          </a:prstGeom>
          <a:noFill/>
        </p:spPr>
        <p:txBody>
          <a:bodyPr wrap="square" rtlCol="0">
            <a:spAutoFit/>
          </a:bodyPr>
          <a:lstStyle/>
          <a:p>
            <a:r>
              <a:rPr lang="en-US" sz="2400" b="1" dirty="0" smtClean="0">
                <a:solidFill>
                  <a:srgbClr val="869E49"/>
                </a:solidFill>
                <a:latin typeface="Arial" pitchFamily="34" charset="0"/>
                <a:cs typeface="Arial" pitchFamily="34" charset="0"/>
              </a:rPr>
              <a:t>INTER GOVERNMENTAL ASSOCIATIONS/ORGANISATIONS</a:t>
            </a:r>
            <a:endParaRPr lang="en-US" sz="2400" b="1" dirty="0">
              <a:solidFill>
                <a:srgbClr val="869E49"/>
              </a:solidFill>
              <a:latin typeface="Arial" pitchFamily="34" charset="0"/>
              <a:cs typeface="Arial" pitchFamily="34" charset="0"/>
            </a:endParaRPr>
          </a:p>
        </p:txBody>
      </p:sp>
      <p:sp>
        <p:nvSpPr>
          <p:cNvPr id="7" name="Content Placeholder 2"/>
          <p:cNvSpPr>
            <a:spLocks noGrp="1"/>
          </p:cNvSpPr>
          <p:nvPr>
            <p:ph idx="1"/>
          </p:nvPr>
        </p:nvSpPr>
        <p:spPr>
          <a:xfrm>
            <a:off x="533400" y="1066800"/>
            <a:ext cx="8458200" cy="5562600"/>
          </a:xfrm>
        </p:spPr>
        <p:txBody>
          <a:bodyPr>
            <a:normAutofit fontScale="92500" lnSpcReduction="20000"/>
          </a:bodyPr>
          <a:lstStyle/>
          <a:p>
            <a:r>
              <a:rPr lang="en-US" sz="2400" dirty="0" smtClean="0"/>
              <a:t>In the international arena, the terms of ‘Association’ and ‘Organization’ are at times used interchangeable because they both refer to structures and processes that are closely similar in terms of their basis for establishment; mandate and roles and; geographical or issue specific coverage.</a:t>
            </a:r>
          </a:p>
          <a:p>
            <a:endParaRPr lang="en-US" sz="2400" dirty="0" smtClean="0"/>
          </a:p>
          <a:p>
            <a:r>
              <a:rPr lang="en-US" sz="2400" dirty="0" smtClean="0"/>
              <a:t>While the term Intergovernmental </a:t>
            </a:r>
            <a:r>
              <a:rPr lang="en-US" sz="2400" dirty="0" err="1" smtClean="0"/>
              <a:t>organisations</a:t>
            </a:r>
            <a:r>
              <a:rPr lang="en-US" sz="2400" dirty="0" smtClean="0"/>
              <a:t> has traditionally been used to refer to </a:t>
            </a:r>
            <a:r>
              <a:rPr lang="en-US" sz="2400" dirty="0" err="1" smtClean="0"/>
              <a:t>organisations</a:t>
            </a:r>
            <a:r>
              <a:rPr lang="en-US" sz="2400" dirty="0" smtClean="0"/>
              <a:t> composed </a:t>
            </a:r>
            <a:r>
              <a:rPr lang="en-US" sz="2400" dirty="0"/>
              <a:t>primarily of </a:t>
            </a:r>
            <a:r>
              <a:rPr lang="en-US" sz="2400" u="sng" dirty="0"/>
              <a:t>sovereign states</a:t>
            </a:r>
            <a:r>
              <a:rPr lang="en-US" sz="2400" dirty="0"/>
              <a:t> (referred to as </a:t>
            </a:r>
            <a:r>
              <a:rPr lang="en-US" sz="2400" i="1" dirty="0"/>
              <a:t>member states</a:t>
            </a:r>
            <a:r>
              <a:rPr lang="en-US" sz="2400" dirty="0"/>
              <a:t>), or of other intergovernmental </a:t>
            </a:r>
            <a:r>
              <a:rPr lang="en-US" sz="2400" dirty="0" smtClean="0"/>
              <a:t>organizations, its reference to </a:t>
            </a:r>
            <a:r>
              <a:rPr lang="en-US" sz="2400" dirty="0" err="1" smtClean="0"/>
              <a:t>organisations</a:t>
            </a:r>
            <a:r>
              <a:rPr lang="en-US" sz="2400" dirty="0" smtClean="0"/>
              <a:t> composed of sub-national governments and national </a:t>
            </a:r>
            <a:r>
              <a:rPr lang="en-US" sz="2400" dirty="0" smtClean="0"/>
              <a:t>associations </a:t>
            </a:r>
            <a:r>
              <a:rPr lang="en-US" sz="2400" dirty="0" smtClean="0"/>
              <a:t>is increasingly being found inevitable </a:t>
            </a:r>
            <a:r>
              <a:rPr lang="en-US" sz="2400" dirty="0" smtClean="0"/>
              <a:t>and, therefore, </a:t>
            </a:r>
            <a:r>
              <a:rPr lang="en-US" sz="2400" dirty="0" smtClean="0"/>
              <a:t>gaining wide acceptability. </a:t>
            </a:r>
            <a:endParaRPr lang="en-US" sz="2400" dirty="0" smtClean="0"/>
          </a:p>
          <a:p>
            <a:endParaRPr lang="en-US" sz="2400" dirty="0"/>
          </a:p>
          <a:p>
            <a:r>
              <a:rPr lang="en-US" sz="2400" dirty="0" smtClean="0"/>
              <a:t>The </a:t>
            </a:r>
            <a:r>
              <a:rPr lang="en-US" sz="2400" dirty="0"/>
              <a:t>p</a:t>
            </a:r>
            <a:r>
              <a:rPr lang="en-US" sz="2400" dirty="0" smtClean="0"/>
              <a:t>aradigm shift</a:t>
            </a:r>
          </a:p>
          <a:p>
            <a:pPr lvl="1"/>
            <a:r>
              <a:rPr lang="en-US" sz="2000" dirty="0" smtClean="0"/>
              <a:t>New government relations structure </a:t>
            </a:r>
            <a:r>
              <a:rPr lang="en-US" sz="2000" dirty="0" err="1" smtClean="0"/>
              <a:t>e.g</a:t>
            </a:r>
            <a:r>
              <a:rPr lang="en-US" sz="2000" dirty="0" smtClean="0"/>
              <a:t> in Kenya</a:t>
            </a:r>
          </a:p>
          <a:p>
            <a:pPr lvl="1"/>
            <a:r>
              <a:rPr lang="en-US" sz="2000" dirty="0" smtClean="0"/>
              <a:t>Increasing support to development cooperation </a:t>
            </a:r>
          </a:p>
          <a:p>
            <a:pPr lvl="1"/>
            <a:r>
              <a:rPr lang="en-US" sz="2000" dirty="0" smtClean="0"/>
              <a:t>Increasing recognition of national associations of </a:t>
            </a:r>
          </a:p>
          <a:p>
            <a:pPr marL="457200" lvl="1" indent="0">
              <a:buNone/>
            </a:pPr>
            <a:r>
              <a:rPr lang="en-US" sz="2000" dirty="0" smtClean="0"/>
              <a:t>sub-national governments as public entities and </a:t>
            </a:r>
          </a:p>
          <a:p>
            <a:pPr marL="457200" lvl="1" indent="0">
              <a:buNone/>
            </a:pPr>
            <a:r>
              <a:rPr lang="en-US" sz="2000" dirty="0" smtClean="0"/>
              <a:t>intergovernmental bodies </a:t>
            </a:r>
            <a:r>
              <a:rPr lang="en-US" sz="2000" dirty="0" err="1" smtClean="0"/>
              <a:t>e.g</a:t>
            </a:r>
            <a:r>
              <a:rPr lang="en-US" sz="2000" dirty="0" smtClean="0"/>
              <a:t> by the European Union </a:t>
            </a:r>
            <a:endParaRPr lang="en-US" sz="20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6200" cy="1128496"/>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685800" y="402989"/>
            <a:ext cx="6400800" cy="954107"/>
          </a:xfrm>
          <a:prstGeom prst="rect">
            <a:avLst/>
          </a:prstGeom>
          <a:noFill/>
        </p:spPr>
        <p:txBody>
          <a:bodyPr wrap="square" rtlCol="0">
            <a:spAutoFit/>
          </a:bodyPr>
          <a:lstStyle/>
          <a:p>
            <a:r>
              <a:rPr lang="en-US" sz="2800" b="1" dirty="0" smtClean="0">
                <a:solidFill>
                  <a:srgbClr val="869E49"/>
                </a:solidFill>
                <a:latin typeface="Arial" pitchFamily="34" charset="0"/>
                <a:cs typeface="Arial" pitchFamily="34" charset="0"/>
              </a:rPr>
              <a:t>Broad </a:t>
            </a:r>
            <a:r>
              <a:rPr lang="en-US" sz="2800" b="1" dirty="0" smtClean="0">
                <a:solidFill>
                  <a:srgbClr val="869E49"/>
                </a:solidFill>
                <a:latin typeface="Arial" pitchFamily="34" charset="0"/>
                <a:cs typeface="Arial" pitchFamily="34" charset="0"/>
              </a:rPr>
              <a:t>roles </a:t>
            </a:r>
            <a:r>
              <a:rPr lang="en-US" sz="2800" b="1" dirty="0" smtClean="0">
                <a:solidFill>
                  <a:srgbClr val="869E49"/>
                </a:solidFill>
                <a:latin typeface="Arial" pitchFamily="34" charset="0"/>
                <a:cs typeface="Arial" pitchFamily="34" charset="0"/>
              </a:rPr>
              <a:t>of </a:t>
            </a:r>
            <a:r>
              <a:rPr lang="en-US" sz="2800" b="1" dirty="0" smtClean="0">
                <a:solidFill>
                  <a:srgbClr val="869E49"/>
                </a:solidFill>
                <a:latin typeface="Arial" pitchFamily="34" charset="0"/>
                <a:cs typeface="Arial" pitchFamily="34" charset="0"/>
              </a:rPr>
              <a:t>Inter-governmental </a:t>
            </a:r>
            <a:r>
              <a:rPr lang="en-US" sz="2800" b="1" dirty="0" err="1" smtClean="0">
                <a:solidFill>
                  <a:srgbClr val="869E49"/>
                </a:solidFill>
                <a:latin typeface="Arial" pitchFamily="34" charset="0"/>
                <a:cs typeface="Arial" pitchFamily="34" charset="0"/>
              </a:rPr>
              <a:t>Organisations</a:t>
            </a:r>
            <a:r>
              <a:rPr lang="en-US" sz="2800" b="1" dirty="0" smtClean="0">
                <a:solidFill>
                  <a:srgbClr val="869E49"/>
                </a:solidFill>
                <a:latin typeface="Arial" pitchFamily="34" charset="0"/>
                <a:cs typeface="Arial" pitchFamily="34" charset="0"/>
              </a:rPr>
              <a:t> </a:t>
            </a:r>
            <a:endParaRPr lang="en-US" sz="2800" b="1" dirty="0">
              <a:solidFill>
                <a:srgbClr val="869E49"/>
              </a:solidFill>
              <a:latin typeface="Arial" pitchFamily="34" charset="0"/>
              <a:cs typeface="Arial" pitchFamily="34" charset="0"/>
            </a:endParaRPr>
          </a:p>
        </p:txBody>
      </p:sp>
      <p:sp>
        <p:nvSpPr>
          <p:cNvPr id="6" name="Content Placeholder 2"/>
          <p:cNvSpPr>
            <a:spLocks noGrp="1"/>
          </p:cNvSpPr>
          <p:nvPr>
            <p:ph idx="1"/>
          </p:nvPr>
        </p:nvSpPr>
        <p:spPr>
          <a:xfrm>
            <a:off x="457200" y="1600200"/>
            <a:ext cx="8229600" cy="4525963"/>
          </a:xfrm>
        </p:spPr>
        <p:txBody>
          <a:bodyPr>
            <a:normAutofit fontScale="92500"/>
          </a:bodyPr>
          <a:lstStyle/>
          <a:p>
            <a:pPr marL="0" indent="0">
              <a:buNone/>
            </a:pPr>
            <a:r>
              <a:rPr lang="en-GB" dirty="0"/>
              <a:t>• Advocacy </a:t>
            </a:r>
            <a:r>
              <a:rPr lang="en-US" dirty="0"/>
              <a:t>and Lobbying</a:t>
            </a:r>
          </a:p>
          <a:p>
            <a:pPr marL="0" indent="0">
              <a:buNone/>
            </a:pPr>
            <a:r>
              <a:rPr lang="en-GB" dirty="0" smtClean="0"/>
              <a:t>• Policy </a:t>
            </a:r>
            <a:r>
              <a:rPr lang="en-GB" dirty="0"/>
              <a:t>development consultations and advice; </a:t>
            </a:r>
          </a:p>
          <a:p>
            <a:pPr marL="0" indent="0">
              <a:buNone/>
            </a:pPr>
            <a:r>
              <a:rPr lang="en-GB" dirty="0" smtClean="0"/>
              <a:t>• </a:t>
            </a:r>
            <a:r>
              <a:rPr lang="en-GB" dirty="0"/>
              <a:t>Policy </a:t>
            </a:r>
            <a:r>
              <a:rPr lang="en-GB" dirty="0" smtClean="0"/>
              <a:t>implementation support; </a:t>
            </a:r>
            <a:endParaRPr lang="en-GB" dirty="0"/>
          </a:p>
          <a:p>
            <a:pPr marL="0" indent="0">
              <a:buNone/>
            </a:pPr>
            <a:r>
              <a:rPr lang="en-GB" dirty="0"/>
              <a:t>• Information collection and dissemination; </a:t>
            </a:r>
          </a:p>
          <a:p>
            <a:pPr marL="0" indent="0">
              <a:buNone/>
            </a:pPr>
            <a:r>
              <a:rPr lang="en-GB" dirty="0" smtClean="0"/>
              <a:t>• </a:t>
            </a:r>
            <a:r>
              <a:rPr lang="en-GB" dirty="0"/>
              <a:t>Assessment and monitoring; </a:t>
            </a:r>
            <a:endParaRPr lang="en-GB" dirty="0" smtClean="0"/>
          </a:p>
          <a:p>
            <a:pPr marL="0" indent="0">
              <a:buNone/>
            </a:pPr>
            <a:r>
              <a:rPr lang="en-GB" dirty="0" smtClean="0"/>
              <a:t>• </a:t>
            </a:r>
            <a:r>
              <a:rPr lang="en-US" dirty="0" smtClean="0"/>
              <a:t>Institutional support and capacity enhancement</a:t>
            </a:r>
            <a:endParaRPr lang="en-US" dirty="0"/>
          </a:p>
          <a:p>
            <a:pPr marL="0" indent="0">
              <a:buNone/>
            </a:pPr>
            <a:r>
              <a:rPr lang="en-GB" dirty="0"/>
              <a:t>• </a:t>
            </a:r>
            <a:r>
              <a:rPr lang="en-US" dirty="0" smtClean="0"/>
              <a:t>Discussion and exchange forums</a:t>
            </a:r>
            <a:endParaRPr lang="en-US" dirty="0" smtClean="0"/>
          </a:p>
          <a:p>
            <a:pPr marL="0" indent="0">
              <a:buNone/>
            </a:pPr>
            <a:r>
              <a:rPr lang="en-GB" dirty="0"/>
              <a:t>• </a:t>
            </a:r>
            <a:r>
              <a:rPr lang="en-US" dirty="0" smtClean="0"/>
              <a:t>Representation of members </a:t>
            </a:r>
            <a:endParaRPr lang="en-US" dirty="0"/>
          </a:p>
          <a:p>
            <a:pPr marL="0" indent="0">
              <a:buNone/>
            </a:pPr>
            <a:endParaRPr lang="en-US" dirty="0"/>
          </a:p>
          <a:p>
            <a:pPr marL="0" indent="0">
              <a:buNone/>
            </a:pPr>
            <a:endParaRPr lang="en-US" dirty="0" smtClean="0"/>
          </a:p>
          <a:p>
            <a:pPr marL="0" indent="0">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030" y="132546"/>
            <a:ext cx="76200" cy="1219200"/>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838200" y="265093"/>
            <a:ext cx="6553199" cy="954107"/>
          </a:xfrm>
          <a:prstGeom prst="rect">
            <a:avLst/>
          </a:prstGeom>
          <a:noFill/>
        </p:spPr>
        <p:txBody>
          <a:bodyPr wrap="square" rtlCol="0">
            <a:spAutoFit/>
          </a:bodyPr>
          <a:lstStyle/>
          <a:p>
            <a:r>
              <a:rPr lang="en-GB" sz="2800" b="1" dirty="0">
                <a:solidFill>
                  <a:srgbClr val="869E49"/>
                </a:solidFill>
                <a:latin typeface="Arial" pitchFamily="34" charset="0"/>
                <a:cs typeface="Arial" pitchFamily="34" charset="0"/>
              </a:rPr>
              <a:t>Participation channels for intergovernmental </a:t>
            </a:r>
            <a:r>
              <a:rPr lang="en-GB" sz="2800" b="1" dirty="0">
                <a:solidFill>
                  <a:srgbClr val="869E49"/>
                </a:solidFill>
                <a:latin typeface="Arial" pitchFamily="34" charset="0"/>
                <a:cs typeface="Arial" pitchFamily="34" charset="0"/>
              </a:rPr>
              <a:t>organizations </a:t>
            </a:r>
            <a:endParaRPr lang="en-US" sz="2800" b="1" dirty="0">
              <a:solidFill>
                <a:srgbClr val="869E49"/>
              </a:solidFill>
              <a:latin typeface="Arial" pitchFamily="34" charset="0"/>
              <a:cs typeface="Arial" pitchFamily="34" charset="0"/>
            </a:endParaRPr>
          </a:p>
        </p:txBody>
      </p:sp>
      <p:sp>
        <p:nvSpPr>
          <p:cNvPr id="6" name="Content Placeholder 2"/>
          <p:cNvSpPr>
            <a:spLocks noGrp="1"/>
          </p:cNvSpPr>
          <p:nvPr>
            <p:ph idx="1"/>
          </p:nvPr>
        </p:nvSpPr>
        <p:spPr>
          <a:xfrm>
            <a:off x="457200" y="1600200"/>
            <a:ext cx="8229600" cy="4525963"/>
          </a:xfrm>
        </p:spPr>
        <p:txBody>
          <a:bodyPr>
            <a:normAutofit fontScale="85000" lnSpcReduction="20000"/>
          </a:bodyPr>
          <a:lstStyle/>
          <a:p>
            <a:r>
              <a:rPr lang="en-GB" dirty="0" smtClean="0"/>
              <a:t>Representation on </a:t>
            </a:r>
            <a:r>
              <a:rPr lang="en-GB" dirty="0"/>
              <a:t>a </a:t>
            </a:r>
            <a:r>
              <a:rPr lang="en-GB" dirty="0" smtClean="0"/>
              <a:t>national, regional, continental </a:t>
            </a:r>
            <a:r>
              <a:rPr lang="en-GB" b="1" dirty="0" smtClean="0"/>
              <a:t>delegations on international engagements </a:t>
            </a:r>
            <a:r>
              <a:rPr lang="en-GB" dirty="0" err="1" smtClean="0"/>
              <a:t>e.g</a:t>
            </a:r>
            <a:r>
              <a:rPr lang="en-GB" dirty="0" smtClean="0"/>
              <a:t> New Urban Agenda, Sendai Framework of Disaster and Risk Reduction, Paris Agreement, International </a:t>
            </a:r>
            <a:r>
              <a:rPr lang="en-GB" dirty="0"/>
              <a:t>M</a:t>
            </a:r>
            <a:r>
              <a:rPr lang="en-GB" dirty="0" smtClean="0"/>
              <a:t>igration Agenda</a:t>
            </a:r>
          </a:p>
          <a:p>
            <a:endParaRPr lang="en-GB" dirty="0" smtClean="0"/>
          </a:p>
          <a:p>
            <a:r>
              <a:rPr lang="en-GB" dirty="0" smtClean="0"/>
              <a:t>Setting up or being part of </a:t>
            </a:r>
            <a:r>
              <a:rPr lang="en-GB" b="1" dirty="0" smtClean="0"/>
              <a:t>technical or advisory groups </a:t>
            </a:r>
            <a:r>
              <a:rPr lang="en-GB" dirty="0" err="1" smtClean="0"/>
              <a:t>E.g</a:t>
            </a:r>
            <a:r>
              <a:rPr lang="en-GB" dirty="0" smtClean="0"/>
              <a:t> the AU STC 8, Regional and local leaders forums on climate change, SDGs, Africa-Europe relations on development, Economic Commission expert group (</a:t>
            </a:r>
            <a:r>
              <a:rPr lang="en-US" dirty="0" smtClean="0"/>
              <a:t>methodology </a:t>
            </a:r>
            <a:r>
              <a:rPr lang="en-US" dirty="0"/>
              <a:t>for the development of Gross Domestic Products (GDP) of cities. </a:t>
            </a:r>
            <a:r>
              <a:rPr lang="en-GB" dirty="0" smtClean="0"/>
              <a:t> </a:t>
            </a:r>
            <a:r>
              <a:rPr lang="en-GB" dirty="0" err="1" smtClean="0"/>
              <a:t>etc</a:t>
            </a:r>
            <a:endParaRPr lang="en-GB"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324" y="209371"/>
            <a:ext cx="76200" cy="1219200"/>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990600" y="341917"/>
            <a:ext cx="5943600" cy="954107"/>
          </a:xfrm>
          <a:prstGeom prst="rect">
            <a:avLst/>
          </a:prstGeom>
          <a:noFill/>
        </p:spPr>
        <p:txBody>
          <a:bodyPr wrap="square" rtlCol="0">
            <a:spAutoFit/>
          </a:bodyPr>
          <a:lstStyle/>
          <a:p>
            <a:r>
              <a:rPr lang="en-GB" sz="2800" b="1" dirty="0">
                <a:solidFill>
                  <a:srgbClr val="869E49"/>
                </a:solidFill>
                <a:latin typeface="Arial" pitchFamily="34" charset="0"/>
                <a:cs typeface="Arial" pitchFamily="34" charset="0"/>
              </a:rPr>
              <a:t>Participation channels for international </a:t>
            </a:r>
            <a:r>
              <a:rPr lang="en-GB" sz="2800" b="1" dirty="0">
                <a:solidFill>
                  <a:srgbClr val="869E49"/>
                </a:solidFill>
                <a:latin typeface="Arial" pitchFamily="34" charset="0"/>
                <a:cs typeface="Arial" pitchFamily="34" charset="0"/>
              </a:rPr>
              <a:t>organizations </a:t>
            </a:r>
            <a:endParaRPr lang="en-US" sz="2800" b="1" dirty="0">
              <a:solidFill>
                <a:srgbClr val="869E49"/>
              </a:solidFill>
              <a:latin typeface="Arial" pitchFamily="34" charset="0"/>
              <a:cs typeface="Arial" pitchFamily="34" charset="0"/>
            </a:endParaRPr>
          </a:p>
        </p:txBody>
      </p:sp>
      <p:sp>
        <p:nvSpPr>
          <p:cNvPr id="6" name="Content Placeholder 2"/>
          <p:cNvSpPr>
            <a:spLocks noGrp="1"/>
          </p:cNvSpPr>
          <p:nvPr>
            <p:ph idx="1"/>
          </p:nvPr>
        </p:nvSpPr>
        <p:spPr>
          <a:xfrm>
            <a:off x="457200" y="1600200"/>
            <a:ext cx="8229600" cy="4724400"/>
          </a:xfrm>
        </p:spPr>
        <p:txBody>
          <a:bodyPr>
            <a:normAutofit fontScale="85000" lnSpcReduction="20000"/>
          </a:bodyPr>
          <a:lstStyle/>
          <a:p>
            <a:r>
              <a:rPr lang="en-GB" dirty="0" smtClean="0"/>
              <a:t>Participation </a:t>
            </a:r>
            <a:r>
              <a:rPr lang="en-GB" dirty="0"/>
              <a:t>in </a:t>
            </a:r>
            <a:r>
              <a:rPr lang="en-GB" dirty="0" smtClean="0"/>
              <a:t>the development of policy </a:t>
            </a:r>
            <a:r>
              <a:rPr lang="en-GB" dirty="0"/>
              <a:t>or international </a:t>
            </a:r>
            <a:r>
              <a:rPr lang="en-GB" dirty="0" smtClean="0"/>
              <a:t>instruments </a:t>
            </a:r>
            <a:r>
              <a:rPr lang="en-GB" dirty="0" err="1" smtClean="0"/>
              <a:t>e.g</a:t>
            </a:r>
            <a:r>
              <a:rPr lang="en-GB" dirty="0" smtClean="0"/>
              <a:t> </a:t>
            </a:r>
            <a:r>
              <a:rPr lang="en-GB" dirty="0"/>
              <a:t>The AU Charter of the Principles and Values of decentralisation, local governance, and local development </a:t>
            </a:r>
            <a:endParaRPr lang="en-GB" dirty="0" smtClean="0"/>
          </a:p>
          <a:p>
            <a:endParaRPr lang="en-GB" dirty="0" smtClean="0"/>
          </a:p>
          <a:p>
            <a:r>
              <a:rPr lang="en-GB" dirty="0" smtClean="0"/>
              <a:t>Participation </a:t>
            </a:r>
            <a:r>
              <a:rPr lang="en-GB" dirty="0"/>
              <a:t>in implementing of </a:t>
            </a:r>
            <a:r>
              <a:rPr lang="en-GB" dirty="0" smtClean="0"/>
              <a:t>international agenda activities </a:t>
            </a:r>
            <a:r>
              <a:rPr lang="en-GB" dirty="0" err="1" smtClean="0"/>
              <a:t>e.g</a:t>
            </a:r>
            <a:r>
              <a:rPr lang="en-GB" dirty="0" smtClean="0"/>
              <a:t> </a:t>
            </a:r>
            <a:r>
              <a:rPr lang="en-GB" dirty="0"/>
              <a:t>on Sustainable Development Goals, Migration policies </a:t>
            </a:r>
            <a:r>
              <a:rPr lang="en-GB" dirty="0" err="1" smtClean="0"/>
              <a:t>etc</a:t>
            </a:r>
            <a:endParaRPr lang="en-GB" dirty="0" smtClean="0"/>
          </a:p>
          <a:p>
            <a:endParaRPr lang="en-GB" dirty="0" smtClean="0"/>
          </a:p>
          <a:p>
            <a:r>
              <a:rPr lang="en-GB" dirty="0" smtClean="0"/>
              <a:t>Information medium channels </a:t>
            </a:r>
            <a:r>
              <a:rPr lang="en-GB" dirty="0" err="1" smtClean="0"/>
              <a:t>e.g</a:t>
            </a:r>
            <a:r>
              <a:rPr lang="en-GB" dirty="0" smtClean="0"/>
              <a:t> policy briefs, publications, articles, electronic broadcast, internet sharing platforms</a:t>
            </a:r>
            <a:endParaRPr lang="en-GB" dirty="0"/>
          </a:p>
          <a:p>
            <a:endParaRPr lang="en-US" dirty="0"/>
          </a:p>
        </p:txBody>
      </p:sp>
    </p:spTree>
    <p:extLst>
      <p:ext uri="{BB962C8B-B14F-4D97-AF65-F5344CB8AC3E}">
        <p14:creationId xmlns:p14="http://schemas.microsoft.com/office/powerpoint/2010/main" val="93282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324" y="209371"/>
            <a:ext cx="76200" cy="1219200"/>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685800" y="170734"/>
            <a:ext cx="6934200" cy="1200329"/>
          </a:xfrm>
          <a:prstGeom prst="rect">
            <a:avLst/>
          </a:prstGeom>
          <a:noFill/>
        </p:spPr>
        <p:txBody>
          <a:bodyPr wrap="square" rtlCol="0">
            <a:spAutoFit/>
          </a:bodyPr>
          <a:lstStyle/>
          <a:p>
            <a:r>
              <a:rPr lang="en-GB" sz="2400" b="1" dirty="0" smtClean="0">
                <a:solidFill>
                  <a:srgbClr val="869E49"/>
                </a:solidFill>
                <a:latin typeface="Arial" pitchFamily="34" charset="0"/>
                <a:cs typeface="Arial" pitchFamily="34" charset="0"/>
              </a:rPr>
              <a:t>Partners, stakeholders and levels in supporting the implementation of best </a:t>
            </a:r>
            <a:r>
              <a:rPr lang="en-GB" sz="2400" b="1" dirty="0">
                <a:solidFill>
                  <a:srgbClr val="869E49"/>
                </a:solidFill>
                <a:latin typeface="Arial" pitchFamily="34" charset="0"/>
                <a:cs typeface="Arial" pitchFamily="34" charset="0"/>
              </a:rPr>
              <a:t>practices</a:t>
            </a:r>
            <a:r>
              <a:rPr lang="en-GB" sz="2400" b="1" dirty="0" smtClean="0">
                <a:solidFill>
                  <a:srgbClr val="869E49"/>
                </a:solidFill>
                <a:latin typeface="Arial" pitchFamily="34" charset="0"/>
                <a:cs typeface="Arial" pitchFamily="34" charset="0"/>
              </a:rPr>
              <a:t> at sub-national level</a:t>
            </a:r>
            <a:endParaRPr lang="en-US" sz="2400" b="1" dirty="0">
              <a:solidFill>
                <a:srgbClr val="869E49"/>
              </a:solidFill>
              <a:latin typeface="Arial" pitchFamily="34" charset="0"/>
              <a:cs typeface="Arial" pitchFamily="34" charset="0"/>
            </a:endParaRPr>
          </a:p>
        </p:txBody>
      </p:sp>
      <p:sp>
        <p:nvSpPr>
          <p:cNvPr id="6" name="Content Placeholder 2"/>
          <p:cNvSpPr>
            <a:spLocks noGrp="1"/>
          </p:cNvSpPr>
          <p:nvPr>
            <p:ph idx="1"/>
          </p:nvPr>
        </p:nvSpPr>
        <p:spPr>
          <a:xfrm>
            <a:off x="457200" y="1600200"/>
            <a:ext cx="8229600" cy="5181600"/>
          </a:xfrm>
        </p:spPr>
        <p:txBody>
          <a:bodyPr>
            <a:normAutofit fontScale="70000" lnSpcReduction="20000"/>
          </a:bodyPr>
          <a:lstStyle/>
          <a:p>
            <a:r>
              <a:rPr lang="en-GB" b="1" dirty="0"/>
              <a:t>Partnerships </a:t>
            </a:r>
            <a:r>
              <a:rPr lang="en-GB" b="1" dirty="0" smtClean="0"/>
              <a:t>in implementation </a:t>
            </a:r>
            <a:endParaRPr lang="en-GB" b="1" dirty="0"/>
          </a:p>
          <a:p>
            <a:pPr lvl="1"/>
            <a:r>
              <a:rPr lang="en-GB" dirty="0"/>
              <a:t>Public </a:t>
            </a:r>
          </a:p>
          <a:p>
            <a:pPr lvl="2"/>
            <a:r>
              <a:rPr lang="en-GB" dirty="0"/>
              <a:t>State actors including politicians and </a:t>
            </a:r>
            <a:r>
              <a:rPr lang="en-GB" dirty="0" smtClean="0"/>
              <a:t>technocrats </a:t>
            </a:r>
            <a:endParaRPr lang="en-GB" dirty="0"/>
          </a:p>
          <a:p>
            <a:pPr lvl="1"/>
            <a:r>
              <a:rPr lang="en-GB" dirty="0"/>
              <a:t>Private </a:t>
            </a:r>
          </a:p>
          <a:p>
            <a:pPr lvl="2"/>
            <a:r>
              <a:rPr lang="en-GB" dirty="0"/>
              <a:t>Private sector businesses and their associations </a:t>
            </a:r>
          </a:p>
          <a:p>
            <a:pPr lvl="1"/>
            <a:r>
              <a:rPr lang="en-GB" dirty="0"/>
              <a:t>People </a:t>
            </a:r>
          </a:p>
          <a:p>
            <a:pPr lvl="2"/>
            <a:r>
              <a:rPr lang="en-GB" dirty="0"/>
              <a:t>Communities and individuals </a:t>
            </a:r>
            <a:endParaRPr lang="en-GB" dirty="0" smtClean="0"/>
          </a:p>
          <a:p>
            <a:pPr lvl="2"/>
            <a:endParaRPr lang="en-GB" dirty="0"/>
          </a:p>
          <a:p>
            <a:r>
              <a:rPr lang="en-GB" b="1" dirty="0" smtClean="0"/>
              <a:t>Participating levels in implementation </a:t>
            </a:r>
          </a:p>
          <a:p>
            <a:pPr lvl="1"/>
            <a:r>
              <a:rPr lang="en-GB" dirty="0"/>
              <a:t>International/Global</a:t>
            </a:r>
          </a:p>
          <a:p>
            <a:pPr lvl="2"/>
            <a:r>
              <a:rPr lang="en-GB" dirty="0"/>
              <a:t>Intergovernmental and other international actors</a:t>
            </a:r>
          </a:p>
          <a:p>
            <a:pPr lvl="1"/>
            <a:r>
              <a:rPr lang="en-GB" dirty="0" smtClean="0"/>
              <a:t>Regional</a:t>
            </a:r>
          </a:p>
          <a:p>
            <a:pPr lvl="2"/>
            <a:r>
              <a:rPr lang="en-GB" dirty="0" smtClean="0"/>
              <a:t>Regional Economic Communities (EAC, SADC, ECOWAS and IOC) and other regional interest groups</a:t>
            </a:r>
          </a:p>
          <a:p>
            <a:pPr lvl="1"/>
            <a:r>
              <a:rPr lang="en-GB" dirty="0" smtClean="0"/>
              <a:t>National</a:t>
            </a:r>
          </a:p>
          <a:p>
            <a:pPr lvl="2"/>
            <a:r>
              <a:rPr lang="en-GB" dirty="0" smtClean="0"/>
              <a:t>Central government ministries, agencies and departments</a:t>
            </a:r>
          </a:p>
          <a:p>
            <a:pPr lvl="1"/>
            <a:r>
              <a:rPr lang="en-GB" dirty="0" smtClean="0"/>
              <a:t>Subnational</a:t>
            </a:r>
          </a:p>
          <a:p>
            <a:pPr lvl="2"/>
            <a:r>
              <a:rPr lang="en-GB" dirty="0" smtClean="0"/>
              <a:t>State and non-state players </a:t>
            </a:r>
          </a:p>
          <a:p>
            <a:pPr marL="914400" lvl="2" indent="0">
              <a:buNone/>
            </a:pPr>
            <a:endParaRPr lang="en-GB" dirty="0" smtClean="0"/>
          </a:p>
          <a:p>
            <a:endParaRPr lang="en-US" dirty="0"/>
          </a:p>
        </p:txBody>
      </p:sp>
    </p:spTree>
    <p:extLst>
      <p:ext uri="{BB962C8B-B14F-4D97-AF65-F5344CB8AC3E}">
        <p14:creationId xmlns:p14="http://schemas.microsoft.com/office/powerpoint/2010/main" val="179352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9371"/>
            <a:ext cx="107324" cy="705029"/>
          </a:xfrm>
          <a:prstGeom prst="rect">
            <a:avLst/>
          </a:prstGeom>
          <a:solidFill>
            <a:srgbClr val="5A3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n>
                <a:solidFill>
                  <a:srgbClr val="5A3B24"/>
                </a:solidFill>
              </a:ln>
              <a:solidFill>
                <a:srgbClr val="5A3B24"/>
              </a:solidFill>
            </a:endParaRPr>
          </a:p>
        </p:txBody>
      </p:sp>
      <p:sp>
        <p:nvSpPr>
          <p:cNvPr id="5" name="TextBox 4"/>
          <p:cNvSpPr txBox="1"/>
          <p:nvPr/>
        </p:nvSpPr>
        <p:spPr>
          <a:xfrm>
            <a:off x="685800" y="146387"/>
            <a:ext cx="6934200" cy="830997"/>
          </a:xfrm>
          <a:prstGeom prst="rect">
            <a:avLst/>
          </a:prstGeom>
          <a:noFill/>
        </p:spPr>
        <p:txBody>
          <a:bodyPr wrap="square" rtlCol="0">
            <a:spAutoFit/>
          </a:bodyPr>
          <a:lstStyle/>
          <a:p>
            <a:r>
              <a:rPr lang="en-GB" sz="2400" b="1" dirty="0" smtClean="0">
                <a:solidFill>
                  <a:srgbClr val="869E49"/>
                </a:solidFill>
                <a:latin typeface="Arial" pitchFamily="34" charset="0"/>
                <a:cs typeface="Arial" pitchFamily="34" charset="0"/>
              </a:rPr>
              <a:t>Key participants within the UCLG Africa, as </a:t>
            </a:r>
          </a:p>
          <a:p>
            <a:r>
              <a:rPr lang="en-GB" sz="2400" b="1" dirty="0" smtClean="0">
                <a:solidFill>
                  <a:srgbClr val="869E49"/>
                </a:solidFill>
                <a:latin typeface="Arial" pitchFamily="34" charset="0"/>
                <a:cs typeface="Arial" pitchFamily="34" charset="0"/>
              </a:rPr>
              <a:t>an intergovernmental organisation </a:t>
            </a:r>
            <a:endParaRPr lang="en-US" sz="2400" b="1" dirty="0">
              <a:solidFill>
                <a:srgbClr val="869E49"/>
              </a:solidFill>
              <a:latin typeface="Arial" pitchFamily="34" charset="0"/>
              <a:cs typeface="Arial" pitchFamily="34" charset="0"/>
            </a:endParaRPr>
          </a:p>
        </p:txBody>
      </p:sp>
      <p:sp>
        <p:nvSpPr>
          <p:cNvPr id="6" name="Content Placeholder 2"/>
          <p:cNvSpPr>
            <a:spLocks noGrp="1"/>
          </p:cNvSpPr>
          <p:nvPr>
            <p:ph idx="1"/>
          </p:nvPr>
        </p:nvSpPr>
        <p:spPr>
          <a:xfrm>
            <a:off x="457200" y="914400"/>
            <a:ext cx="8229600" cy="5867400"/>
          </a:xfrm>
        </p:spPr>
        <p:txBody>
          <a:bodyPr>
            <a:normAutofit fontScale="62500" lnSpcReduction="20000"/>
          </a:bodyPr>
          <a:lstStyle/>
          <a:p>
            <a:pPr marL="914400" lvl="2" indent="0">
              <a:buNone/>
            </a:pPr>
            <a:endParaRPr lang="en-GB" dirty="0" smtClean="0"/>
          </a:p>
          <a:p>
            <a:r>
              <a:rPr lang="en-US" dirty="0" smtClean="0"/>
              <a:t>UCLG Africa Mother body</a:t>
            </a:r>
          </a:p>
          <a:p>
            <a:pPr lvl="1"/>
            <a:r>
              <a:rPr lang="en-US" dirty="0" smtClean="0"/>
              <a:t>United Cities and Local Governments (UCLG) and its statutory organs such as the World Executive Bureau </a:t>
            </a:r>
          </a:p>
          <a:p>
            <a:pPr lvl="1"/>
            <a:endParaRPr lang="en-US" dirty="0" smtClean="0"/>
          </a:p>
          <a:p>
            <a:r>
              <a:rPr lang="en-US" dirty="0"/>
              <a:t>UCLG Africa Statutory Bodies</a:t>
            </a:r>
          </a:p>
          <a:p>
            <a:pPr lvl="1"/>
            <a:r>
              <a:rPr lang="en-US" dirty="0" smtClean="0"/>
              <a:t>The Presidency, Executive Committee, Pan Africa Council, finance  committee</a:t>
            </a:r>
          </a:p>
          <a:p>
            <a:pPr lvl="1"/>
            <a:endParaRPr lang="en-US" dirty="0" smtClean="0"/>
          </a:p>
          <a:p>
            <a:r>
              <a:rPr lang="en-US" dirty="0"/>
              <a:t>UCLG Africa Membership</a:t>
            </a:r>
          </a:p>
          <a:p>
            <a:pPr lvl="1"/>
            <a:r>
              <a:rPr lang="en-US" dirty="0" smtClean="0"/>
              <a:t>Associations of Sub-national governments, major cities, regions, counties and other major sub-national government entities</a:t>
            </a:r>
          </a:p>
          <a:p>
            <a:pPr lvl="1"/>
            <a:r>
              <a:rPr lang="en-US" dirty="0" smtClean="0"/>
              <a:t> </a:t>
            </a:r>
          </a:p>
          <a:p>
            <a:r>
              <a:rPr lang="en-US" dirty="0" smtClean="0"/>
              <a:t>UCLG Africa Secretariat </a:t>
            </a:r>
          </a:p>
          <a:p>
            <a:pPr lvl="1"/>
            <a:r>
              <a:rPr lang="en-US" dirty="0" smtClean="0"/>
              <a:t>Head office and regional offices</a:t>
            </a:r>
          </a:p>
          <a:p>
            <a:pPr lvl="1"/>
            <a:endParaRPr lang="en-US" dirty="0" smtClean="0"/>
          </a:p>
          <a:p>
            <a:r>
              <a:rPr lang="en-US" dirty="0" smtClean="0"/>
              <a:t>The </a:t>
            </a:r>
            <a:r>
              <a:rPr lang="en-US" dirty="0"/>
              <a:t>African Local Government Academy</a:t>
            </a:r>
          </a:p>
          <a:p>
            <a:pPr lvl="1"/>
            <a:r>
              <a:rPr lang="en-US" dirty="0"/>
              <a:t>Anchor </a:t>
            </a:r>
            <a:r>
              <a:rPr lang="en-US" dirty="0" smtClean="0"/>
              <a:t>universities, training </a:t>
            </a:r>
            <a:r>
              <a:rPr lang="en-US" dirty="0"/>
              <a:t>institutions </a:t>
            </a:r>
            <a:r>
              <a:rPr lang="en-US" dirty="0" smtClean="0"/>
              <a:t>and other </a:t>
            </a:r>
            <a:r>
              <a:rPr lang="en-US" dirty="0"/>
              <a:t>partner </a:t>
            </a:r>
            <a:r>
              <a:rPr lang="en-US" dirty="0" smtClean="0"/>
              <a:t>institutions</a:t>
            </a:r>
          </a:p>
          <a:p>
            <a:pPr lvl="1"/>
            <a:endParaRPr lang="en-US" dirty="0"/>
          </a:p>
          <a:p>
            <a:r>
              <a:rPr lang="en-US" dirty="0" smtClean="0"/>
              <a:t>UCLG </a:t>
            </a:r>
            <a:r>
              <a:rPr lang="en-US" dirty="0"/>
              <a:t>Africa Professional Networks </a:t>
            </a:r>
            <a:endParaRPr lang="en-US" dirty="0" smtClean="0"/>
          </a:p>
          <a:p>
            <a:pPr lvl="1"/>
            <a:r>
              <a:rPr lang="en-US" dirty="0" smtClean="0"/>
              <a:t>For sub-national government managers, chief fiancé and technical officers</a:t>
            </a:r>
            <a:endParaRPr lang="en-US" dirty="0"/>
          </a:p>
          <a:p>
            <a:endParaRPr lang="en-US" dirty="0" smtClean="0"/>
          </a:p>
        </p:txBody>
      </p:sp>
    </p:spTree>
    <p:extLst>
      <p:ext uri="{BB962C8B-B14F-4D97-AF65-F5344CB8AC3E}">
        <p14:creationId xmlns:p14="http://schemas.microsoft.com/office/powerpoint/2010/main" val="2350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800" b="1" dirty="0" smtClean="0">
                <a:solidFill>
                  <a:srgbClr val="869E49"/>
                </a:solidFill>
                <a:latin typeface="Arial" pitchFamily="34" charset="0"/>
                <a:ea typeface="+mn-ea"/>
                <a:cs typeface="Arial" pitchFamily="34" charset="0"/>
              </a:rPr>
              <a:t/>
            </a:r>
            <a:br>
              <a:rPr lang="en-GB" sz="2800" b="1" dirty="0" smtClean="0">
                <a:solidFill>
                  <a:srgbClr val="869E49"/>
                </a:solidFill>
                <a:latin typeface="Arial" pitchFamily="34" charset="0"/>
                <a:ea typeface="+mn-ea"/>
                <a:cs typeface="Arial" pitchFamily="34" charset="0"/>
              </a:rPr>
            </a:br>
            <a:r>
              <a:rPr lang="en-GB" sz="2800" b="1" dirty="0" smtClean="0">
                <a:solidFill>
                  <a:srgbClr val="869E49"/>
                </a:solidFill>
                <a:latin typeface="Arial" pitchFamily="34" charset="0"/>
                <a:ea typeface="+mn-ea"/>
                <a:cs typeface="Arial" pitchFamily="34" charset="0"/>
              </a:rPr>
              <a:t>Implementing </a:t>
            </a:r>
            <a:r>
              <a:rPr lang="en-GB" sz="2800" b="1" dirty="0">
                <a:solidFill>
                  <a:srgbClr val="869E49"/>
                </a:solidFill>
                <a:latin typeface="Arial" pitchFamily="34" charset="0"/>
                <a:ea typeface="+mn-ea"/>
                <a:cs typeface="Arial" pitchFamily="34" charset="0"/>
              </a:rPr>
              <a:t>International best practice at the sub-national level: Stages/Approaches</a:t>
            </a:r>
            <a:endParaRPr lang="en-GB" sz="2800" b="1" dirty="0">
              <a:solidFill>
                <a:srgbClr val="869E49"/>
              </a:solidFill>
              <a:latin typeface="Arial" pitchFamily="34" charset="0"/>
              <a:ea typeface="+mn-ea"/>
              <a:cs typeface="Arial" pitchFamily="34" charset="0"/>
            </a:endParaRPr>
          </a:p>
        </p:txBody>
      </p:sp>
      <p:sp>
        <p:nvSpPr>
          <p:cNvPr id="3" name="Content Placeholder 2"/>
          <p:cNvSpPr>
            <a:spLocks noGrp="1"/>
          </p:cNvSpPr>
          <p:nvPr>
            <p:ph idx="1"/>
          </p:nvPr>
        </p:nvSpPr>
        <p:spPr/>
        <p:txBody>
          <a:bodyPr>
            <a:normAutofit fontScale="70000" lnSpcReduction="20000"/>
          </a:bodyPr>
          <a:lstStyle/>
          <a:p>
            <a:r>
              <a:rPr lang="en-GB" dirty="0" smtClean="0"/>
              <a:t>Participatory Planning: </a:t>
            </a:r>
          </a:p>
          <a:p>
            <a:pPr lvl="1"/>
            <a:r>
              <a:rPr lang="en-GB" dirty="0" smtClean="0"/>
              <a:t>Identification of priority areas/Interests</a:t>
            </a:r>
          </a:p>
          <a:p>
            <a:pPr lvl="1"/>
            <a:r>
              <a:rPr lang="en-GB" dirty="0" smtClean="0"/>
              <a:t>Synergising with international agenda</a:t>
            </a:r>
          </a:p>
          <a:p>
            <a:pPr lvl="1"/>
            <a:r>
              <a:rPr lang="en-GB" dirty="0" smtClean="0"/>
              <a:t>Benchmarking and targets setting </a:t>
            </a:r>
          </a:p>
          <a:p>
            <a:r>
              <a:rPr lang="en-GB" dirty="0" smtClean="0"/>
              <a:t>Mobilisation and sensitisation of members and stakeholders</a:t>
            </a:r>
          </a:p>
          <a:p>
            <a:r>
              <a:rPr lang="en-GB" dirty="0" smtClean="0"/>
              <a:t>Information and data collection, aggregation and processing </a:t>
            </a:r>
          </a:p>
          <a:p>
            <a:r>
              <a:rPr lang="en-GB" dirty="0" smtClean="0"/>
              <a:t>Identification of best practices</a:t>
            </a:r>
          </a:p>
          <a:p>
            <a:r>
              <a:rPr lang="en-GB" dirty="0" smtClean="0"/>
              <a:t>Recognition/award for best practices</a:t>
            </a:r>
          </a:p>
          <a:p>
            <a:r>
              <a:rPr lang="en-GB" dirty="0" smtClean="0"/>
              <a:t>Sharing of best practices</a:t>
            </a:r>
          </a:p>
          <a:p>
            <a:pPr lvl="1"/>
            <a:r>
              <a:rPr lang="en-GB" dirty="0" smtClean="0"/>
              <a:t>Information dissemination </a:t>
            </a:r>
          </a:p>
          <a:p>
            <a:pPr lvl="1"/>
            <a:r>
              <a:rPr lang="en-GB" dirty="0" smtClean="0"/>
              <a:t>Facilitate exchange visits</a:t>
            </a:r>
          </a:p>
          <a:p>
            <a:pPr lvl="1"/>
            <a:r>
              <a:rPr lang="en-GB" dirty="0" smtClean="0"/>
              <a:t>Support provision  </a:t>
            </a:r>
          </a:p>
          <a:p>
            <a:pPr lvl="1">
              <a:buFont typeface="Arial" panose="020B0604020202020204" pitchFamily="34" charset="0"/>
              <a:buChar char="•"/>
            </a:pPr>
            <a:r>
              <a:rPr lang="en-GB" dirty="0" smtClean="0"/>
              <a:t>Mobilisation of support funds</a:t>
            </a:r>
          </a:p>
          <a:p>
            <a:pPr lvl="1">
              <a:buFont typeface="Arial" panose="020B0604020202020204" pitchFamily="34" charset="0"/>
              <a:buChar char="•"/>
            </a:pPr>
            <a:r>
              <a:rPr lang="en-GB" dirty="0" smtClean="0"/>
              <a:t>Reviews and assessment </a:t>
            </a:r>
          </a:p>
          <a:p>
            <a:pPr marL="457200" lvl="1" indent="0">
              <a:buNone/>
            </a:pPr>
            <a:endParaRPr lang="en-GB" dirty="0" smtClean="0"/>
          </a:p>
          <a:p>
            <a:endParaRPr lang="en-GB" dirty="0" smtClean="0"/>
          </a:p>
          <a:p>
            <a:pPr marL="457200" lvl="1" indent="0">
              <a:buNone/>
            </a:pPr>
            <a:endParaRPr lang="en-GB" dirty="0" smtClean="0"/>
          </a:p>
          <a:p>
            <a:pPr lvl="1"/>
            <a:endParaRPr lang="en-GB" dirty="0"/>
          </a:p>
        </p:txBody>
      </p:sp>
    </p:spTree>
    <p:extLst>
      <p:ext uri="{BB962C8B-B14F-4D97-AF65-F5344CB8AC3E}">
        <p14:creationId xmlns:p14="http://schemas.microsoft.com/office/powerpoint/2010/main" val="3186194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265831" cy="990600"/>
          </a:xfrm>
        </p:spPr>
        <p:txBody>
          <a:bodyPr>
            <a:normAutofit fontScale="90000"/>
          </a:bodyPr>
          <a:lstStyle/>
          <a:p>
            <a:pPr lvl="1" algn="l" rtl="0">
              <a:spcBef>
                <a:spcPct val="0"/>
              </a:spcBef>
            </a:pPr>
            <a:r>
              <a:rPr lang="en-GB" sz="2800" b="1" dirty="0" smtClean="0">
                <a:solidFill>
                  <a:schemeClr val="accent3"/>
                </a:solidFill>
              </a:rPr>
              <a:t>Participatory Planning and policy development:</a:t>
            </a:r>
            <a:r>
              <a:rPr lang="en-GB" b="1" dirty="0" smtClean="0">
                <a:solidFill>
                  <a:schemeClr val="accent3"/>
                </a:solidFill>
              </a:rPr>
              <a:t/>
            </a:r>
            <a:br>
              <a:rPr lang="en-GB" b="1" dirty="0" smtClean="0">
                <a:solidFill>
                  <a:schemeClr val="accent3"/>
                </a:solidFill>
              </a:rPr>
            </a:br>
            <a:r>
              <a:rPr lang="en-GB" dirty="0"/>
              <a:t/>
            </a:r>
            <a:br>
              <a:rPr lang="en-GB" dirty="0"/>
            </a:br>
            <a:endParaRPr lang="en-GB" dirty="0"/>
          </a:p>
        </p:txBody>
      </p:sp>
      <p:sp>
        <p:nvSpPr>
          <p:cNvPr id="3" name="Content Placeholder 2"/>
          <p:cNvSpPr>
            <a:spLocks noGrp="1"/>
          </p:cNvSpPr>
          <p:nvPr>
            <p:ph idx="1"/>
          </p:nvPr>
        </p:nvSpPr>
        <p:spPr>
          <a:xfrm>
            <a:off x="25758" y="1371600"/>
            <a:ext cx="8229600" cy="5874913"/>
          </a:xfrm>
        </p:spPr>
        <p:txBody>
          <a:bodyPr/>
          <a:lstStyle/>
          <a:p>
            <a:pPr lvl="2"/>
            <a:r>
              <a:rPr lang="en-GB" dirty="0" smtClean="0"/>
              <a:t>Identification </a:t>
            </a:r>
            <a:r>
              <a:rPr lang="en-GB" dirty="0"/>
              <a:t>of priority areas/Interests</a:t>
            </a:r>
          </a:p>
          <a:p>
            <a:pPr lvl="2"/>
            <a:r>
              <a:rPr lang="en-GB" dirty="0" smtClean="0"/>
              <a:t>Synergising of interests with </a:t>
            </a:r>
            <a:r>
              <a:rPr lang="en-GB" dirty="0"/>
              <a:t>international agenda</a:t>
            </a:r>
          </a:p>
          <a:p>
            <a:pPr lvl="2"/>
            <a:r>
              <a:rPr lang="en-GB" dirty="0"/>
              <a:t>Benchmarking and targets setting </a:t>
            </a:r>
            <a:endParaRPr lang="en-GB" dirty="0" smtClean="0"/>
          </a:p>
          <a:p>
            <a:pPr lvl="3"/>
            <a:r>
              <a:rPr lang="en-GB" dirty="0" smtClean="0"/>
              <a:t>Through sessions of the </a:t>
            </a:r>
            <a:r>
              <a:rPr lang="en-GB" dirty="0" err="1" smtClean="0"/>
              <a:t>Afri</a:t>
            </a:r>
            <a:r>
              <a:rPr lang="en-GB" dirty="0" smtClean="0"/>
              <a:t>-cities summit held every three years last held in Johannesburg and next in Morocco, 2018</a:t>
            </a:r>
          </a:p>
          <a:p>
            <a:pPr lvl="3"/>
            <a:r>
              <a:rPr lang="en-GB" dirty="0" smtClean="0"/>
              <a:t>Joint bottom-up planning sessions and </a:t>
            </a:r>
            <a:r>
              <a:rPr lang="en-GB" dirty="0"/>
              <a:t>a</a:t>
            </a:r>
            <a:r>
              <a:rPr lang="en-GB" dirty="0" smtClean="0"/>
              <a:t>ssessment </a:t>
            </a:r>
            <a:r>
              <a:rPr lang="en-GB" dirty="0" err="1" smtClean="0"/>
              <a:t>e.g</a:t>
            </a:r>
            <a:r>
              <a:rPr lang="en-GB" dirty="0" smtClean="0"/>
              <a:t>  Capacity building </a:t>
            </a:r>
            <a:r>
              <a:rPr lang="en-GB" dirty="0"/>
              <a:t>needs </a:t>
            </a:r>
            <a:r>
              <a:rPr lang="en-GB" dirty="0" smtClean="0"/>
              <a:t>assessment for national associations in Djibouti, Rwanda, Burundi </a:t>
            </a:r>
            <a:r>
              <a:rPr lang="en-GB" dirty="0" err="1" smtClean="0"/>
              <a:t>etc</a:t>
            </a:r>
            <a:endParaRPr lang="en-GB" dirty="0" smtClean="0"/>
          </a:p>
          <a:p>
            <a:pPr lvl="3"/>
            <a:r>
              <a:rPr lang="en-GB" dirty="0" smtClean="0"/>
              <a:t>Continental needs assessment consultative forums, </a:t>
            </a:r>
            <a:r>
              <a:rPr lang="en-GB" dirty="0" err="1" smtClean="0"/>
              <a:t>e.g</a:t>
            </a:r>
            <a:r>
              <a:rPr lang="en-GB" dirty="0" smtClean="0"/>
              <a:t> one held in Rabat, October 2017</a:t>
            </a:r>
          </a:p>
          <a:p>
            <a:pPr lvl="3"/>
            <a:r>
              <a:rPr lang="en-GB" dirty="0" smtClean="0"/>
              <a:t>High-level sessions </a:t>
            </a:r>
            <a:r>
              <a:rPr lang="en-GB" dirty="0" err="1" smtClean="0"/>
              <a:t>e.g</a:t>
            </a:r>
            <a:r>
              <a:rPr lang="en-GB" dirty="0" smtClean="0"/>
              <a:t> meetings for local leaders on climate change, Morocco; Africa-Europe relations, Ivory Coast; Local Economic Development, </a:t>
            </a:r>
            <a:r>
              <a:rPr lang="en-GB" dirty="0" err="1" smtClean="0"/>
              <a:t>Cabo</a:t>
            </a:r>
            <a:r>
              <a:rPr lang="en-GB" dirty="0" smtClean="0"/>
              <a:t> Verde; Urban Development, Ecuador;  </a:t>
            </a:r>
            <a:endParaRPr lang="en-GB" dirty="0"/>
          </a:p>
          <a:p>
            <a:endParaRPr lang="en-GB" dirty="0"/>
          </a:p>
        </p:txBody>
      </p:sp>
    </p:spTree>
    <p:extLst>
      <p:ext uri="{BB962C8B-B14F-4D97-AF65-F5344CB8AC3E}">
        <p14:creationId xmlns:p14="http://schemas.microsoft.com/office/powerpoint/2010/main" val="79677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26531</TotalTime>
  <Words>1237</Words>
  <Application>Microsoft Office PowerPoint</Application>
  <PresentationFormat>On-screen Show (4:3)</PresentationFormat>
  <Paragraphs>175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Mincho</vt:lpstr>
      <vt:lpstr>Arial</vt:lpstr>
      <vt:lpstr>Calibri</vt:lpstr>
      <vt:lpstr>Cambria</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Implementing International best practice at the sub-national level: Stages/Approaches</vt:lpstr>
      <vt:lpstr>Participatory Planning and policy development:  </vt:lpstr>
      <vt:lpstr>Mobilisation and sensitisation of members and stakeholders</vt:lpstr>
      <vt:lpstr>Information gathering and data collection </vt:lpstr>
      <vt:lpstr>Identification of best practices: Approaches and methods </vt:lpstr>
      <vt:lpstr>Examples of recognition/award schemes for best practices </vt:lpstr>
      <vt:lpstr>Medium of disseminating best practices for implementation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Smoores</dc:creator>
  <cp:lastModifiedBy>oluvah okwaya</cp:lastModifiedBy>
  <cp:revision>56</cp:revision>
  <dcterms:created xsi:type="dcterms:W3CDTF">2016-11-09T14:42:25Z</dcterms:created>
  <dcterms:modified xsi:type="dcterms:W3CDTF">2017-12-12T12:43:39Z</dcterms:modified>
</cp:coreProperties>
</file>